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25"/>
  </p:notesMasterIdLst>
  <p:handoutMasterIdLst>
    <p:handoutMasterId r:id="rId26"/>
  </p:handout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4" r:id="rId16"/>
    <p:sldId id="276" r:id="rId17"/>
    <p:sldId id="282" r:id="rId18"/>
    <p:sldId id="283" r:id="rId19"/>
    <p:sldId id="286" r:id="rId20"/>
    <p:sldId id="289" r:id="rId21"/>
    <p:sldId id="290" r:id="rId22"/>
    <p:sldId id="292" r:id="rId23"/>
    <p:sldId id="297" r:id="rId24"/>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12"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12"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12"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12"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12" charset="0"/>
        <a:ea typeface="+mn-ea"/>
        <a:cs typeface="+mn-cs"/>
      </a:defRPr>
    </a:lvl5pPr>
    <a:lvl6pPr marL="2286000" algn="l" defTabSz="457200" rtl="0" eaLnBrk="1" latinLnBrk="0" hangingPunct="1">
      <a:defRPr sz="2400" kern="1200">
        <a:solidFill>
          <a:schemeClr val="tx1"/>
        </a:solidFill>
        <a:latin typeface="Times" pitchFamily="-112" charset="0"/>
        <a:ea typeface="+mn-ea"/>
        <a:cs typeface="+mn-cs"/>
      </a:defRPr>
    </a:lvl6pPr>
    <a:lvl7pPr marL="2743200" algn="l" defTabSz="457200" rtl="0" eaLnBrk="1" latinLnBrk="0" hangingPunct="1">
      <a:defRPr sz="2400" kern="1200">
        <a:solidFill>
          <a:schemeClr val="tx1"/>
        </a:solidFill>
        <a:latin typeface="Times" pitchFamily="-112" charset="0"/>
        <a:ea typeface="+mn-ea"/>
        <a:cs typeface="+mn-cs"/>
      </a:defRPr>
    </a:lvl7pPr>
    <a:lvl8pPr marL="3200400" algn="l" defTabSz="457200" rtl="0" eaLnBrk="1" latinLnBrk="0" hangingPunct="1">
      <a:defRPr sz="2400" kern="1200">
        <a:solidFill>
          <a:schemeClr val="tx1"/>
        </a:solidFill>
        <a:latin typeface="Times" pitchFamily="-112" charset="0"/>
        <a:ea typeface="+mn-ea"/>
        <a:cs typeface="+mn-cs"/>
      </a:defRPr>
    </a:lvl8pPr>
    <a:lvl9pPr marL="3657600" algn="l" defTabSz="457200" rtl="0" eaLnBrk="1" latinLnBrk="0" hangingPunct="1">
      <a:defRPr sz="2400" kern="1200">
        <a:solidFill>
          <a:schemeClr val="tx1"/>
        </a:solidFill>
        <a:latin typeface="Times" pitchFamily="-112" charset="0"/>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C8DE"/>
    <a:srgbClr val="043047"/>
    <a:srgbClr val="254C60"/>
    <a:srgbClr val="464646"/>
    <a:srgbClr val="FFFFFF"/>
    <a:srgbClr val="EBEBEB"/>
    <a:srgbClr val="0A1E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536" autoAdjust="0"/>
    <p:restoredTop sz="96327" autoAdjust="0"/>
  </p:normalViewPr>
  <p:slideViewPr>
    <p:cSldViewPr snapToGrid="0">
      <p:cViewPr varScale="1">
        <p:scale>
          <a:sx n="171" d="100"/>
          <a:sy n="171" d="100"/>
        </p:scale>
        <p:origin x="848"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0344"/>
    </p:cViewPr>
  </p:sorterViewPr>
  <p:notesViewPr>
    <p:cSldViewPr snapToGrid="0" snapToObjects="1">
      <p:cViewPr varScale="1">
        <p:scale>
          <a:sx n="97" d="100"/>
          <a:sy n="97" d="100"/>
        </p:scale>
        <p:origin x="3120"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A5F9C3-A6F2-5545-858A-A200EBB7DA4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655D72E-527C-8249-B983-27B782BC3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207992-5F3E-6B44-9822-010D83C56D1B}" type="datetimeFigureOut">
              <a:rPr lang="en-US" smtClean="0"/>
              <a:t>4/10/21</a:t>
            </a:fld>
            <a:endParaRPr lang="en-US"/>
          </a:p>
        </p:txBody>
      </p:sp>
      <p:sp>
        <p:nvSpPr>
          <p:cNvPr id="4" name="Footer Placeholder 3">
            <a:extLst>
              <a:ext uri="{FF2B5EF4-FFF2-40B4-BE49-F238E27FC236}">
                <a16:creationId xmlns:a16="http://schemas.microsoft.com/office/drawing/2014/main" id="{274AB930-941B-6B44-AC82-3292D677FF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C6C2CA-5A0B-2844-B742-C227DB2C2D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52944D-6E44-C34A-BF32-A6A55858A3D0}" type="slidenum">
              <a:rPr lang="en-US" smtClean="0"/>
              <a:t>‹#›</a:t>
            </a:fld>
            <a:endParaRPr lang="en-US"/>
          </a:p>
        </p:txBody>
      </p:sp>
    </p:spTree>
    <p:extLst>
      <p:ext uri="{BB962C8B-B14F-4D97-AF65-F5344CB8AC3E}">
        <p14:creationId xmlns:p14="http://schemas.microsoft.com/office/powerpoint/2010/main" val="4086921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pitchFamily="-105"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pitchFamily="-105" charset="0"/>
              </a:defRPr>
            </a:lvl1pPr>
          </a:lstStyle>
          <a:p>
            <a:pPr>
              <a:defRPr/>
            </a:pPr>
            <a:fld id="{5DA603D6-0067-8D43-96CC-0A86BA685954}" type="datetime1">
              <a:rPr lang="en-US"/>
              <a:pPr>
                <a:defRPr/>
              </a:pPr>
              <a:t>4/10/21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pitchFamily="-105"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pitchFamily="-105" charset="0"/>
              </a:defRPr>
            </a:lvl1pPr>
          </a:lstStyle>
          <a:p>
            <a:pPr>
              <a:defRPr/>
            </a:pPr>
            <a:fld id="{C7D7BC1F-68CC-3547-9C11-A2E402574489}" type="slidenum">
              <a:rPr lang="en-US"/>
              <a:pPr>
                <a:defRPr/>
              </a:pPr>
              <a:t>‹#›</a:t>
            </a:fld>
            <a:endParaRPr lang="en-US"/>
          </a:p>
        </p:txBody>
      </p:sp>
    </p:spTree>
    <p:extLst>
      <p:ext uri="{BB962C8B-B14F-4D97-AF65-F5344CB8AC3E}">
        <p14:creationId xmlns:p14="http://schemas.microsoft.com/office/powerpoint/2010/main" val="269260863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ＭＳ Ｐゴシック" pitchFamily="1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INMED</a:t>
            </a:r>
            <a:r>
              <a:rPr lang="en-US" baseline="0" dirty="0"/>
              <a:t> provides this template to you to to ease the process of communicating about your experiences. You can add as many new pages, photos and content as you wish. At the end are included a few slide about INMED opportunities that your friends and colleagues may wish to learn about. How can we improve this template in the future? Please share any feedback at </a:t>
            </a:r>
            <a:r>
              <a:rPr lang="en-US" baseline="0" dirty="0" err="1"/>
              <a:t>office@inmed.us</a:t>
            </a:r>
            <a:r>
              <a:rPr lang="en-US" baseline="0" dirty="0"/>
              <a:t> or 816-444-6400. Thank you!</a:t>
            </a:r>
            <a:endParaRPr lang="en-US" dirty="0"/>
          </a:p>
        </p:txBody>
      </p:sp>
      <p:sp>
        <p:nvSpPr>
          <p:cNvPr id="4" name="Slide Number Placeholder 3"/>
          <p:cNvSpPr>
            <a:spLocks noGrp="1"/>
          </p:cNvSpPr>
          <p:nvPr>
            <p:ph type="sldNum" sz="quarter" idx="10"/>
          </p:nvPr>
        </p:nvSpPr>
        <p:spPr/>
        <p:txBody>
          <a:bodyPr/>
          <a:lstStyle/>
          <a:p>
            <a:fld id="{C1BA9A70-F786-A24A-BCC0-7278F7A5C0B0}" type="slidenum">
              <a:rPr lang="en-US" smtClean="0"/>
              <a:t>1</a:t>
            </a:fld>
            <a:endParaRPr lang="en-US"/>
          </a:p>
        </p:txBody>
      </p:sp>
    </p:spTree>
    <p:extLst>
      <p:ext uri="{BB962C8B-B14F-4D97-AF65-F5344CB8AC3E}">
        <p14:creationId xmlns:p14="http://schemas.microsoft.com/office/powerpoint/2010/main" val="1457729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lnSpc>
                <a:spcPct val="90000"/>
              </a:lnSpc>
            </a:pPr>
            <a:r>
              <a:rPr lang="en-US" dirty="0">
                <a:ea typeface="ＭＳ Ｐゴシック" pitchFamily="-112" charset="-128"/>
                <a:cs typeface="ＭＳ Ｐゴシック" pitchFamily="-112" charset="-128"/>
              </a:rPr>
              <a:t>http://www.flickr.com/photos/hdptcar/537308554/sizes/l/in/photostream/</a:t>
            </a:r>
          </a:p>
          <a:p>
            <a:pPr>
              <a:lnSpc>
                <a:spcPct val="90000"/>
              </a:lnSpc>
            </a:pPr>
            <a:r>
              <a:rPr lang="en-US" dirty="0" err="1">
                <a:ea typeface="ＭＳ Ｐゴシック" pitchFamily="-112" charset="-128"/>
                <a:cs typeface="ＭＳ Ｐゴシック" pitchFamily="-112" charset="-128"/>
              </a:rPr>
              <a:t>http://flickrhivemind.net/Tags/centralafricanrepublic,children/Interesting</a:t>
            </a:r>
            <a:endParaRPr lang="en-US" dirty="0">
              <a:ea typeface="ＭＳ Ｐゴシック" pitchFamily="-112" charset="-128"/>
              <a:cs typeface="ＭＳ Ｐゴシック" pitchFamily="-112" charset="-128"/>
            </a:endParaRPr>
          </a:p>
          <a:p>
            <a:pPr>
              <a:lnSpc>
                <a:spcPct val="90000"/>
              </a:lnSpc>
            </a:pPr>
            <a:r>
              <a:rPr lang="en-US">
                <a:ea typeface="ＭＳ Ｐゴシック" pitchFamily="-112" charset="-128"/>
                <a:cs typeface="ＭＳ Ｐゴシック" pitchFamily="-112" charset="-128"/>
              </a:rPr>
              <a:t>2012-10-01</a:t>
            </a:r>
          </a:p>
        </p:txBody>
      </p:sp>
      <p:sp>
        <p:nvSpPr>
          <p:cNvPr id="15364" name="Slide Number Placeholder 3"/>
          <p:cNvSpPr>
            <a:spLocks noGrp="1"/>
          </p:cNvSpPr>
          <p:nvPr>
            <p:ph type="sldNum" sz="quarter" idx="5"/>
          </p:nvPr>
        </p:nvSpPr>
        <p:spPr bwMode="auto">
          <a:noFill/>
          <a:ln>
            <a:miter lim="800000"/>
            <a:headEnd/>
            <a:tailEnd/>
          </a:ln>
        </p:spPr>
        <p:txBody>
          <a:bodyPr/>
          <a:lstStyle/>
          <a:p>
            <a:fld id="{BFC18627-B146-3E4C-A727-0FA1F8F04AF5}" type="slidenum">
              <a:rPr lang="en-US" smtClean="0"/>
              <a:pPr/>
              <a:t>11</a:t>
            </a:fld>
            <a:endParaRPr lang="en-US" dirty="0"/>
          </a:p>
        </p:txBody>
      </p:sp>
    </p:spTree>
    <p:extLst>
      <p:ext uri="{BB962C8B-B14F-4D97-AF65-F5344CB8AC3E}">
        <p14:creationId xmlns:p14="http://schemas.microsoft.com/office/powerpoint/2010/main" val="441957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Source</a:t>
            </a:r>
          </a:p>
          <a:p>
            <a:r>
              <a:rPr lang="en-US" dirty="0" err="1"/>
              <a:t>http://en.wikipedia.org/wiki/List_of_countries_by_percentage_of_population_living_in_poverty</a:t>
            </a:r>
            <a:endParaRPr lang="en-US" dirty="0"/>
          </a:p>
          <a:p>
            <a:r>
              <a:rPr lang="en-US" dirty="0"/>
              <a:t>2012-09-29</a:t>
            </a:r>
          </a:p>
        </p:txBody>
      </p:sp>
      <p:sp>
        <p:nvSpPr>
          <p:cNvPr id="4" name="Slide Number Placeholder 3"/>
          <p:cNvSpPr>
            <a:spLocks noGrp="1"/>
          </p:cNvSpPr>
          <p:nvPr>
            <p:ph type="sldNum" sz="quarter" idx="10"/>
          </p:nvPr>
        </p:nvSpPr>
        <p:spPr/>
        <p:txBody>
          <a:bodyPr/>
          <a:lstStyle/>
          <a:p>
            <a:pPr>
              <a:defRPr/>
            </a:pPr>
            <a:fld id="{C7D7BC1F-68CC-3547-9C11-A2E402574489}" type="slidenum">
              <a:rPr lang="en-US" smtClean="0"/>
              <a:pPr>
                <a:defRPr/>
              </a:pPr>
              <a:t>13</a:t>
            </a:fld>
            <a:endParaRPr lang="en-US"/>
          </a:p>
        </p:txBody>
      </p:sp>
    </p:spTree>
    <p:extLst>
      <p:ext uri="{BB962C8B-B14F-4D97-AF65-F5344CB8AC3E}">
        <p14:creationId xmlns:p14="http://schemas.microsoft.com/office/powerpoint/2010/main" val="197874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Source</a:t>
            </a:r>
          </a:p>
          <a:p>
            <a:r>
              <a:rPr lang="en-US" dirty="0"/>
              <a:t>http://chieforganizer.org/wp-content/uploads/2011/09/Childern-of-the-Gulf-American-Poverty1.bmp</a:t>
            </a:r>
          </a:p>
          <a:p>
            <a:r>
              <a:rPr lang="en-US" dirty="0"/>
              <a:t>2012-09-29</a:t>
            </a:r>
          </a:p>
        </p:txBody>
      </p:sp>
      <p:sp>
        <p:nvSpPr>
          <p:cNvPr id="4" name="Slide Number Placeholder 3"/>
          <p:cNvSpPr>
            <a:spLocks noGrp="1"/>
          </p:cNvSpPr>
          <p:nvPr>
            <p:ph type="sldNum" sz="quarter" idx="10"/>
          </p:nvPr>
        </p:nvSpPr>
        <p:spPr/>
        <p:txBody>
          <a:bodyPr/>
          <a:lstStyle/>
          <a:p>
            <a:pPr>
              <a:defRPr/>
            </a:pPr>
            <a:fld id="{C7D7BC1F-68CC-3547-9C11-A2E402574489}" type="slidenum">
              <a:rPr lang="en-US" smtClean="0"/>
              <a:pPr>
                <a:defRPr/>
              </a:pPr>
              <a:t>14</a:t>
            </a:fld>
            <a:endParaRPr lang="en-US"/>
          </a:p>
        </p:txBody>
      </p:sp>
    </p:spTree>
    <p:extLst>
      <p:ext uri="{BB962C8B-B14F-4D97-AF65-F5344CB8AC3E}">
        <p14:creationId xmlns:p14="http://schemas.microsoft.com/office/powerpoint/2010/main" val="867911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4579" name="Notes Placeholder 2"/>
          <p:cNvSpPr>
            <a:spLocks noGrp="1"/>
          </p:cNvSpPr>
          <p:nvPr>
            <p:ph type="body" idx="1"/>
          </p:nvPr>
        </p:nvSpPr>
        <p:spPr bwMode="auto">
          <a:noFill/>
        </p:spPr>
        <p:txBody>
          <a:bodyPr/>
          <a:lstStyle/>
          <a:p>
            <a:pPr>
              <a:lnSpc>
                <a:spcPct val="90000"/>
              </a:lnSpc>
            </a:pPr>
            <a:endParaRPr lang="en-US">
              <a:ea typeface="ＭＳ Ｐゴシック" pitchFamily="-112" charset="-128"/>
              <a:cs typeface="ＭＳ Ｐゴシック" pitchFamily="-112" charset="-128"/>
            </a:endParaRPr>
          </a:p>
        </p:txBody>
      </p:sp>
      <p:sp>
        <p:nvSpPr>
          <p:cNvPr id="24580" name="Slide Number Placeholder 3"/>
          <p:cNvSpPr>
            <a:spLocks noGrp="1"/>
          </p:cNvSpPr>
          <p:nvPr>
            <p:ph type="sldNum" sz="quarter" idx="5"/>
          </p:nvPr>
        </p:nvSpPr>
        <p:spPr bwMode="auto">
          <a:noFill/>
          <a:ln>
            <a:miter lim="800000"/>
            <a:headEnd/>
            <a:tailEnd/>
          </a:ln>
        </p:spPr>
        <p:txBody>
          <a:bodyPr/>
          <a:lstStyle/>
          <a:p>
            <a:fld id="{427244D3-8313-8741-A304-2489BE6B8C15}" type="slidenum">
              <a:rPr lang="en-US" smtClean="0"/>
              <a:pPr/>
              <a:t>18</a:t>
            </a:fld>
            <a:endParaRPr lang="en-US" dirty="0"/>
          </a:p>
        </p:txBody>
      </p:sp>
    </p:spTree>
    <p:extLst>
      <p:ext uri="{BB962C8B-B14F-4D97-AF65-F5344CB8AC3E}">
        <p14:creationId xmlns:p14="http://schemas.microsoft.com/office/powerpoint/2010/main" val="731622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A9A70-F786-A24A-BCC0-7278F7A5C0B0}" type="slidenum">
              <a:rPr lang="en-US" smtClean="0"/>
              <a:t>20</a:t>
            </a:fld>
            <a:endParaRPr lang="en-US"/>
          </a:p>
        </p:txBody>
      </p:sp>
    </p:spTree>
    <p:extLst>
      <p:ext uri="{BB962C8B-B14F-4D97-AF65-F5344CB8AC3E}">
        <p14:creationId xmlns:p14="http://schemas.microsoft.com/office/powerpoint/2010/main" val="3987254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BA9A70-F786-A24A-BCC0-7278F7A5C0B0}" type="slidenum">
              <a:rPr lang="en-US" smtClean="0"/>
              <a:t>21</a:t>
            </a:fld>
            <a:endParaRPr lang="en-US"/>
          </a:p>
        </p:txBody>
      </p:sp>
    </p:spTree>
    <p:extLst>
      <p:ext uri="{BB962C8B-B14F-4D97-AF65-F5344CB8AC3E}">
        <p14:creationId xmlns:p14="http://schemas.microsoft.com/office/powerpoint/2010/main" val="7527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lnSpc>
                <a:spcPct val="90000"/>
              </a:lnSpc>
            </a:pPr>
            <a:endParaRPr lang="en-US" dirty="0">
              <a:ea typeface="ＭＳ Ｐゴシック" pitchFamily="-112" charset="-128"/>
              <a:cs typeface="ＭＳ Ｐゴシック" pitchFamily="-112"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BFC18627-B146-3E4C-A727-0FA1F8F04AF5}" type="slidenum">
              <a:rPr lang="en-US" smtClean="0"/>
              <a:pPr/>
              <a:t>22</a:t>
            </a:fld>
            <a:endParaRPr lang="en-US" dirty="0"/>
          </a:p>
        </p:txBody>
      </p:sp>
    </p:spTree>
    <p:extLst>
      <p:ext uri="{BB962C8B-B14F-4D97-AF65-F5344CB8AC3E}">
        <p14:creationId xmlns:p14="http://schemas.microsoft.com/office/powerpoint/2010/main" val="2063658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 name="Rectangle 66"/>
          <p:cNvSpPr>
            <a:spLocks noChangeArrowheads="1"/>
          </p:cNvSpPr>
          <p:nvPr userDrawn="1"/>
        </p:nvSpPr>
        <p:spPr bwMode="auto">
          <a:xfrm flipV="1">
            <a:off x="3565526" y="1940719"/>
            <a:ext cx="4892675" cy="34289"/>
          </a:xfrm>
          <a:prstGeom prst="rect">
            <a:avLst/>
          </a:prstGeom>
          <a:solidFill>
            <a:schemeClr val="hlink">
              <a:alpha val="50000"/>
            </a:schemeClr>
          </a:solidFill>
          <a:ln w="9525">
            <a:noFill/>
            <a:miter lim="800000"/>
            <a:headEnd/>
            <a:tailEnd/>
          </a:ln>
          <a:effectLst/>
        </p:spPr>
        <p:txBody>
          <a:bodyPr wrap="none" anchor="ctr">
            <a:prstTxWarp prst="textNoShape">
              <a:avLst/>
            </a:prstTxWarp>
          </a:bodyPr>
          <a:lstStyle/>
          <a:p>
            <a:pPr algn="ctr" eaLnBrk="1" hangingPunct="1">
              <a:defRPr/>
            </a:pPr>
            <a:endParaRPr kumimoji="1" lang="en-US" sz="1800">
              <a:latin typeface="Helvetica" pitchFamily="-105" charset="0"/>
            </a:endParaRPr>
          </a:p>
        </p:txBody>
      </p:sp>
      <p:sp>
        <p:nvSpPr>
          <p:cNvPr id="10307" name="Rectangle 67"/>
          <p:cNvSpPr>
            <a:spLocks noGrp="1" noChangeArrowheads="1"/>
          </p:cNvSpPr>
          <p:nvPr>
            <p:ph type="ctrTitle" sz="quarter"/>
          </p:nvPr>
        </p:nvSpPr>
        <p:spPr>
          <a:xfrm>
            <a:off x="779464" y="856655"/>
            <a:ext cx="7678737" cy="810816"/>
          </a:xfrm>
        </p:spPr>
        <p:txBody>
          <a:bodyPr/>
          <a:lstStyle>
            <a:lvl1pPr algn="r">
              <a:defRPr/>
            </a:lvl1pPr>
          </a:lstStyle>
          <a:p>
            <a:r>
              <a:rPr lang="en-US"/>
              <a:t>Click to edit Master title style</a:t>
            </a:r>
            <a:endParaRPr lang="en-US" dirty="0"/>
          </a:p>
        </p:txBody>
      </p:sp>
      <p:sp>
        <p:nvSpPr>
          <p:cNvPr id="10308" name="Rectangle 68"/>
          <p:cNvSpPr>
            <a:spLocks noGrp="1" noChangeArrowheads="1"/>
          </p:cNvSpPr>
          <p:nvPr>
            <p:ph type="subTitle" sz="quarter" idx="1"/>
          </p:nvPr>
        </p:nvSpPr>
        <p:spPr>
          <a:xfrm>
            <a:off x="4021138" y="2145507"/>
            <a:ext cx="4437062" cy="2336006"/>
          </a:xfrm>
        </p:spPr>
        <p:txBody>
          <a:bodyPr/>
          <a:lstStyle>
            <a:lvl1pPr marL="0" indent="0">
              <a:buFont typeface="Wingdings" pitchFamily="-60"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4686300"/>
            <a:ext cx="1905000" cy="3429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4686300"/>
            <a:ext cx="2895600" cy="3429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4686300"/>
            <a:ext cx="1905000" cy="342900"/>
          </a:xfrm>
        </p:spPr>
        <p:txBody>
          <a:bodyPr/>
          <a:lstStyle>
            <a:lvl1pPr>
              <a:defRPr/>
            </a:lvl1pPr>
          </a:lstStyle>
          <a:p>
            <a:pPr>
              <a:defRPr/>
            </a:pPr>
            <a:fld id="{56F04E0B-9463-7A44-BDEE-FA4F76BFA5E7}"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D687A18-63C9-9745-823E-46FB3B1C8E6E}"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400050"/>
            <a:ext cx="2039938" cy="4171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9" y="400050"/>
            <a:ext cx="5970587" cy="4171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4FDECB69-07CA-6E46-A2A2-AAA84A958871}"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00150"/>
            <a:ext cx="4040188" cy="4572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4648201" y="1200150"/>
            <a:ext cx="4041775" cy="457200"/>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BD7E031E-9C4D-1E47-A104-11843066E8DB}" type="datetimeFigureOut">
              <a:rPr lang="en-US" smtClean="0"/>
              <a:t>4/10/21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E789F6-1C7A-6946-8FA2-E883EA0126A0}" type="slidenum">
              <a:rPr lang="en-US" smtClean="0"/>
              <a:t>‹#›</a:t>
            </a:fld>
            <a:endParaRPr lang="en-US"/>
          </a:p>
        </p:txBody>
      </p:sp>
      <p:sp>
        <p:nvSpPr>
          <p:cNvPr id="11" name="Content Placeholder 10"/>
          <p:cNvSpPr>
            <a:spLocks noGrp="1"/>
          </p:cNvSpPr>
          <p:nvPr>
            <p:ph sz="quarter" idx="13"/>
          </p:nvPr>
        </p:nvSpPr>
        <p:spPr>
          <a:xfrm>
            <a:off x="457200" y="1659636"/>
            <a:ext cx="4041648" cy="2935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1659637"/>
            <a:ext cx="4041648" cy="29348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5876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Clr>
                <a:srgbClr val="000000"/>
              </a:buClr>
              <a:defRPr/>
            </a:lvl1pPr>
            <a:lvl2pPr>
              <a:buClr>
                <a:srgbClr val="000000"/>
              </a:buClr>
              <a:defRPr/>
            </a:lvl2pPr>
            <a:lvl3pPr>
              <a:buClr>
                <a:srgbClr val="000000"/>
              </a:buClr>
              <a:defRPr/>
            </a:lvl3pPr>
            <a:lvl4pPr>
              <a:buClr>
                <a:srgbClr val="000000"/>
              </a:buClr>
              <a:defRPr/>
            </a:lvl4pPr>
            <a:lvl5pPr>
              <a:buClr>
                <a:srgbClr val="0000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F409FD7-AA40-B84B-AEB2-99F4CF57B845}" type="slidenum">
              <a:rPr lang="en-US"/>
              <a:pPr>
                <a:defRPr/>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6CC2584-D8FB-5B47-9BD1-456A29449AAE}" type="slidenum">
              <a:rPr lang="en-US"/>
              <a:pPr>
                <a:defRPr/>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428750"/>
            <a:ext cx="3978275"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43488" y="1428750"/>
            <a:ext cx="3979862"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A1E9D7D-9896-904F-B0CF-159F57BB6943}" type="slidenum">
              <a:rPr lang="en-US"/>
              <a:pPr>
                <a:defRPr/>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472113"/>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951934"/>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72113"/>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951934"/>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F474B65C-4055-954E-B0AA-99E38E650AF2}" type="slidenum">
              <a:rPr lang="en-US"/>
              <a:pPr>
                <a:defRPr/>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AD344738-5847-BA48-BED1-8D113E659573}" type="slidenum">
              <a:rPr lang="en-US"/>
              <a:pPr>
                <a:defRPr/>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A93D8D7E-1DFB-9244-A7D2-29CE7CC0B674}"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5441315-03BB-6243-B081-1B28484174CD}" type="slidenum">
              <a:rPr lang="en-US"/>
              <a:pPr>
                <a:defRPr/>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E43E100-1FD7-1849-AF90-060CDAA2B1F1}" type="slidenum">
              <a:rPr lang="en-US"/>
              <a:pPr>
                <a:defRPr/>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51000">
              <a:srgbClr val="E1E1E1">
                <a:lumMod val="60000"/>
                <a:lumOff val="40000"/>
              </a:srgbClr>
            </a:gs>
            <a:gs pos="0">
              <a:srgbClr val="FFFFFF">
                <a:lumMod val="95000"/>
                <a:lumOff val="5000"/>
              </a:srgbClr>
            </a:gs>
            <a:gs pos="100000">
              <a:schemeClr val="accent2">
                <a:lumMod val="89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7" name="Rectangle 65"/>
          <p:cNvSpPr>
            <a:spLocks noGrp="1" noChangeArrowheads="1"/>
          </p:cNvSpPr>
          <p:nvPr>
            <p:ph type="title"/>
          </p:nvPr>
        </p:nvSpPr>
        <p:spPr bwMode="auto">
          <a:xfrm>
            <a:off x="0" y="400050"/>
            <a:ext cx="9144000" cy="8179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Rectangle 66"/>
          <p:cNvSpPr>
            <a:spLocks noGrp="1" noChangeArrowheads="1"/>
          </p:cNvSpPr>
          <p:nvPr>
            <p:ph type="body" idx="1"/>
          </p:nvPr>
        </p:nvSpPr>
        <p:spPr bwMode="auto">
          <a:xfrm>
            <a:off x="912814" y="1428750"/>
            <a:ext cx="8110537" cy="3143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283" name="Rectangle 67"/>
          <p:cNvSpPr>
            <a:spLocks noGrp="1" noChangeArrowheads="1"/>
          </p:cNvSpPr>
          <p:nvPr>
            <p:ph type="dt" sz="half" idx="2"/>
          </p:nvPr>
        </p:nvSpPr>
        <p:spPr bwMode="auto">
          <a:xfrm>
            <a:off x="1152525" y="4714875"/>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50">
                <a:latin typeface="Raleway" panose="020B0503030101060003" pitchFamily="34" charset="77"/>
              </a:defRPr>
            </a:lvl1pPr>
          </a:lstStyle>
          <a:p>
            <a:pPr>
              <a:defRPr/>
            </a:pPr>
            <a:endParaRPr lang="en-US" dirty="0"/>
          </a:p>
        </p:txBody>
      </p:sp>
      <p:sp>
        <p:nvSpPr>
          <p:cNvPr id="9284" name="Rectangle 68"/>
          <p:cNvSpPr>
            <a:spLocks noGrp="1" noChangeArrowheads="1"/>
          </p:cNvSpPr>
          <p:nvPr>
            <p:ph type="ftr" sz="quarter" idx="3"/>
          </p:nvPr>
        </p:nvSpPr>
        <p:spPr bwMode="auto">
          <a:xfrm>
            <a:off x="3590925" y="4714875"/>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50">
                <a:latin typeface="Raleway" panose="020B0503030101060003" pitchFamily="34" charset="77"/>
              </a:defRPr>
            </a:lvl1pPr>
          </a:lstStyle>
          <a:p>
            <a:pPr>
              <a:defRPr/>
            </a:pPr>
            <a:endParaRPr lang="en-US" dirty="0"/>
          </a:p>
        </p:txBody>
      </p:sp>
      <p:sp>
        <p:nvSpPr>
          <p:cNvPr id="9285" name="Rectangle 69"/>
          <p:cNvSpPr>
            <a:spLocks noGrp="1" noChangeArrowheads="1"/>
          </p:cNvSpPr>
          <p:nvPr>
            <p:ph type="sldNum" sz="quarter" idx="4"/>
          </p:nvPr>
        </p:nvSpPr>
        <p:spPr bwMode="auto">
          <a:xfrm>
            <a:off x="7019925" y="4714875"/>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50">
                <a:latin typeface="Raleway" panose="020B0503030101060003" pitchFamily="34" charset="77"/>
              </a:defRPr>
            </a:lvl1pPr>
          </a:lstStyle>
          <a:p>
            <a:pPr>
              <a:defRPr/>
            </a:pPr>
            <a:fld id="{A8F4827E-457F-4341-902D-E7C0F474A2C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078"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9" r:id="rId12"/>
  </p:sldLayoutIdLst>
  <p:transition>
    <p:fade/>
  </p:transition>
  <p:txStyles>
    <p:titleStyle>
      <a:lvl1pPr algn="ctr" rtl="0" eaLnBrk="1" fontAlgn="base" hangingPunct="1">
        <a:lnSpc>
          <a:spcPct val="110000"/>
        </a:lnSpc>
        <a:spcBef>
          <a:spcPts val="0"/>
        </a:spcBef>
        <a:spcAft>
          <a:spcPts val="0"/>
        </a:spcAft>
        <a:defRPr sz="3300" b="1" cap="all" spc="300" baseline="0">
          <a:solidFill>
            <a:schemeClr val="tx2"/>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cs typeface="Raleway" panose="020B0503030101060003" pitchFamily="34" charset="77"/>
        </a:defRPr>
      </a:lvl1pPr>
      <a:lvl2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2pPr>
      <a:lvl3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3pPr>
      <a:lvl4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4pPr>
      <a:lvl5pPr algn="l" rtl="0" eaLnBrk="1" fontAlgn="base" hangingPunct="1">
        <a:spcBef>
          <a:spcPct val="0"/>
        </a:spcBef>
        <a:spcAft>
          <a:spcPct val="0"/>
        </a:spcAft>
        <a:defRPr sz="3300">
          <a:solidFill>
            <a:schemeClr val="tx2"/>
          </a:solidFill>
          <a:latin typeface="Helvetica" pitchFamily="-60" charset="0"/>
          <a:ea typeface="ＭＳ Ｐゴシック" pitchFamily="-60" charset="-128"/>
          <a:cs typeface="ＭＳ Ｐゴシック" pitchFamily="-60" charset="-128"/>
        </a:defRPr>
      </a:lvl5pPr>
      <a:lvl6pPr marL="342900" algn="l" rtl="0" eaLnBrk="1" fontAlgn="base" hangingPunct="1">
        <a:spcBef>
          <a:spcPct val="0"/>
        </a:spcBef>
        <a:spcAft>
          <a:spcPct val="0"/>
        </a:spcAft>
        <a:defRPr sz="3300">
          <a:solidFill>
            <a:schemeClr val="tx2"/>
          </a:solidFill>
          <a:latin typeface="Helvetica" pitchFamily="-60" charset="0"/>
        </a:defRPr>
      </a:lvl6pPr>
      <a:lvl7pPr marL="685800" algn="l" rtl="0" eaLnBrk="1" fontAlgn="base" hangingPunct="1">
        <a:spcBef>
          <a:spcPct val="0"/>
        </a:spcBef>
        <a:spcAft>
          <a:spcPct val="0"/>
        </a:spcAft>
        <a:defRPr sz="3300">
          <a:solidFill>
            <a:schemeClr val="tx2"/>
          </a:solidFill>
          <a:latin typeface="Helvetica" pitchFamily="-60" charset="0"/>
        </a:defRPr>
      </a:lvl7pPr>
      <a:lvl8pPr marL="1028700" algn="l" rtl="0" eaLnBrk="1" fontAlgn="base" hangingPunct="1">
        <a:spcBef>
          <a:spcPct val="0"/>
        </a:spcBef>
        <a:spcAft>
          <a:spcPct val="0"/>
        </a:spcAft>
        <a:defRPr sz="3300">
          <a:solidFill>
            <a:schemeClr val="tx2"/>
          </a:solidFill>
          <a:latin typeface="Helvetica" pitchFamily="-60" charset="0"/>
        </a:defRPr>
      </a:lvl8pPr>
      <a:lvl9pPr marL="1371600" algn="l" rtl="0" eaLnBrk="1" fontAlgn="base" hangingPunct="1">
        <a:spcBef>
          <a:spcPct val="0"/>
        </a:spcBef>
        <a:spcAft>
          <a:spcPct val="0"/>
        </a:spcAft>
        <a:defRPr sz="3300">
          <a:solidFill>
            <a:schemeClr val="tx2"/>
          </a:solidFill>
          <a:latin typeface="Helvetica" pitchFamily="-60" charset="0"/>
        </a:defRPr>
      </a:lvl9pPr>
    </p:titleStyle>
    <p:bodyStyle>
      <a:lvl1pPr marL="342900" indent="-342900"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20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cs typeface="ＭＳ Ｐゴシック" pitchFamily="-60" charset="-128"/>
        </a:defRPr>
      </a:lvl1pPr>
      <a:lvl2pPr marL="600075" indent="-257175"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7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2pPr>
      <a:lvl3pPr marL="942975" indent="-257175"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4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3pPr>
      <a:lvl4pPr marL="1243013" indent="-214313"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1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4pPr>
      <a:lvl5pPr marL="1585913" indent="-214313" algn="l" rtl="0" eaLnBrk="1" fontAlgn="base" hangingPunct="1">
        <a:lnSpc>
          <a:spcPct val="120000"/>
        </a:lnSpc>
        <a:spcBef>
          <a:spcPct val="20000"/>
        </a:spcBef>
        <a:spcAft>
          <a:spcPct val="0"/>
        </a:spcAft>
        <a:buClr>
          <a:schemeClr val="bg1">
            <a:lumMod val="50000"/>
          </a:schemeClr>
        </a:buClr>
        <a:buSzPct val="100000"/>
        <a:buFont typeface="Arial" panose="020B0604020202020204" pitchFamily="34" charset="0"/>
        <a:buChar char="•"/>
        <a:defRPr sz="1125" spc="150" baseline="0">
          <a:solidFill>
            <a:schemeClr val="tx1"/>
          </a:solidFill>
          <a:effectLst>
            <a:outerShdw blurRad="50800" dist="25400" dir="2700000" algn="tl" rotWithShape="0">
              <a:prstClr val="black">
                <a:alpha val="25000"/>
              </a:prstClr>
            </a:outerShdw>
          </a:effectLst>
          <a:latin typeface="Raleway" panose="020B0503030101060003" pitchFamily="34" charset="77"/>
          <a:ea typeface="ＭＳ Ｐゴシック" pitchFamily="-60" charset="-128"/>
        </a:defRPr>
      </a:lvl5pPr>
      <a:lvl6pPr marL="18859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6pPr>
      <a:lvl7pPr marL="22288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7pPr>
      <a:lvl8pPr marL="25717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8pPr>
      <a:lvl9pPr marL="2914650" indent="-171450" algn="l" rtl="0" eaLnBrk="1" fontAlgn="base" hangingPunct="1">
        <a:spcBef>
          <a:spcPct val="20000"/>
        </a:spcBef>
        <a:spcAft>
          <a:spcPct val="0"/>
        </a:spcAft>
        <a:buClr>
          <a:schemeClr val="tx1"/>
        </a:buClr>
        <a:buSzPct val="85000"/>
        <a:buChar char="•"/>
        <a:defRPr sz="1500">
          <a:solidFill>
            <a:schemeClr val="tx1"/>
          </a:solidFill>
          <a:latin typeface="+mn-lt"/>
          <a:ea typeface="ＭＳ Ｐゴシック" pitchFamily="-60" charset="-128"/>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3100" y="775276"/>
            <a:ext cx="6647900" cy="1514339"/>
          </a:xfrm>
        </p:spPr>
        <p:txBody>
          <a:bodyPr/>
          <a:lstStyle/>
          <a:p>
            <a:r>
              <a:rPr lang="en-US" sz="3600" dirty="0"/>
              <a:t>My INMED International Healthcare Experience</a:t>
            </a:r>
          </a:p>
        </p:txBody>
      </p:sp>
      <p:sp>
        <p:nvSpPr>
          <p:cNvPr id="3" name="Subtitle 2"/>
          <p:cNvSpPr>
            <a:spLocks noGrp="1"/>
          </p:cNvSpPr>
          <p:nvPr>
            <p:ph type="subTitle" idx="1"/>
          </p:nvPr>
        </p:nvSpPr>
        <p:spPr>
          <a:xfrm>
            <a:off x="2171700" y="3453824"/>
            <a:ext cx="4800600" cy="914400"/>
          </a:xfrm>
        </p:spPr>
        <p:txBody>
          <a:bodyPr/>
          <a:lstStyle/>
          <a:p>
            <a:r>
              <a:rPr lang="en-US" dirty="0">
                <a:solidFill>
                  <a:schemeClr val="tx2"/>
                </a:solidFill>
              </a:rPr>
              <a:t>Enter you name, title, demographics, contact info </a:t>
            </a:r>
          </a:p>
        </p:txBody>
      </p:sp>
    </p:spTree>
    <p:extLst>
      <p:ext uri="{BB962C8B-B14F-4D97-AF65-F5344CB8AC3E}">
        <p14:creationId xmlns:p14="http://schemas.microsoft.com/office/powerpoint/2010/main" val="39946630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Recommendations</a:t>
            </a:r>
          </a:p>
        </p:txBody>
      </p:sp>
      <p:sp>
        <p:nvSpPr>
          <p:cNvPr id="3" name="Content Placeholder 2"/>
          <p:cNvSpPr>
            <a:spLocks noGrp="1"/>
          </p:cNvSpPr>
          <p:nvPr>
            <p:ph idx="1"/>
          </p:nvPr>
        </p:nvSpPr>
        <p:spPr>
          <a:xfrm>
            <a:off x="1485900" y="1284184"/>
            <a:ext cx="6172200" cy="3394472"/>
          </a:xfrm>
        </p:spPr>
        <p:txBody>
          <a:bodyPr/>
          <a:lstStyle/>
          <a:p>
            <a:r>
              <a:rPr lang="en-US" dirty="0">
                <a:solidFill>
                  <a:schemeClr val="tx2"/>
                </a:solidFill>
              </a:rPr>
              <a:t>Many healthcare professionals are enamored with the possibility of serving forgotten people. Yet relatively few ultimately make this their major career tract. What steps can you recommend to help turn this dream into a reality?</a:t>
            </a:r>
          </a:p>
        </p:txBody>
      </p:sp>
    </p:spTree>
    <p:extLst>
      <p:ext uri="{BB962C8B-B14F-4D97-AF65-F5344CB8AC3E}">
        <p14:creationId xmlns:p14="http://schemas.microsoft.com/office/powerpoint/2010/main" val="35637510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p:spPr>
        <p:txBody>
          <a:bodyPr vert="horz" lIns="67866" tIns="33338" rIns="67866" bIns="33338" rtlCol="0" anchor="ctr">
            <a:noAutofit/>
          </a:bodyPr>
          <a:lstStyle/>
          <a:p>
            <a:pPr algn="ctr" eaLnBrk="1" hangingPunct="1"/>
            <a:endParaRPr lang="en-US" b="1" i="1" dirty="0">
              <a:ea typeface="ＭＳ Ｐゴシック" pitchFamily="-112" charset="-128"/>
              <a:cs typeface="ＭＳ Ｐゴシック" pitchFamily="-112" charset="-128"/>
            </a:endParaRPr>
          </a:p>
        </p:txBody>
      </p:sp>
      <p:sp>
        <p:nvSpPr>
          <p:cNvPr id="14340" name="TextBox 5"/>
          <p:cNvSpPr txBox="1">
            <a:spLocks noChangeArrowheads="1"/>
          </p:cNvSpPr>
          <p:nvPr/>
        </p:nvSpPr>
        <p:spPr bwMode="auto">
          <a:xfrm>
            <a:off x="1969992" y="4229100"/>
            <a:ext cx="5143500" cy="715581"/>
          </a:xfrm>
          <a:prstGeom prst="rect">
            <a:avLst/>
          </a:prstGeom>
          <a:noFill/>
          <a:ln w="9525">
            <a:noFill/>
            <a:miter lim="800000"/>
            <a:headEnd/>
            <a:tailEnd/>
          </a:ln>
        </p:spPr>
        <p:txBody>
          <a:bodyPr wrap="square">
            <a:prstTxWarp prst="textNoShape">
              <a:avLst/>
            </a:prstTxWarp>
            <a:spAutoFit/>
          </a:bodyPr>
          <a:lstStyle/>
          <a:p>
            <a:pPr algn="ctr"/>
            <a:r>
              <a:rPr lang="en-US" sz="4050" dirty="0">
                <a:solidFill>
                  <a:schemeClr val="tx2"/>
                </a:solidFill>
                <a:latin typeface="Arial" panose="020B0604020202020204" pitchFamily="34" charset="0"/>
              </a:rPr>
              <a:t>Forgotten People</a:t>
            </a:r>
          </a:p>
        </p:txBody>
      </p:sp>
      <p:pic>
        <p:nvPicPr>
          <p:cNvPr id="5" name="Picture 4" descr="pushing-wheelchai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346" y="211521"/>
            <a:ext cx="5999783" cy="3999856"/>
          </a:xfrm>
          <a:prstGeom prst="rect">
            <a:avLst/>
          </a:prstGeom>
        </p:spPr>
      </p:pic>
    </p:spTree>
    <p:extLst>
      <p:ext uri="{BB962C8B-B14F-4D97-AF65-F5344CB8AC3E}">
        <p14:creationId xmlns:p14="http://schemas.microsoft.com/office/powerpoint/2010/main" val="180054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ctrTitle"/>
          </p:nvPr>
        </p:nvSpPr>
        <p:spPr>
          <a:xfrm>
            <a:off x="1642221" y="285750"/>
            <a:ext cx="5829300" cy="628650"/>
          </a:xfrm>
        </p:spPr>
        <p:txBody>
          <a:bodyPr/>
          <a:lstStyle/>
          <a:p>
            <a:pPr algn="ctr"/>
            <a:r>
              <a:rPr lang="en-US" sz="4050" dirty="0">
                <a:ea typeface="ＭＳ Ｐゴシック" pitchFamily="-112" charset="-128"/>
                <a:cs typeface="ＭＳ Ｐゴシック" pitchFamily="-112" charset="-128"/>
              </a:rPr>
              <a:t>Our Needy World</a:t>
            </a:r>
          </a:p>
        </p:txBody>
      </p:sp>
      <p:sp>
        <p:nvSpPr>
          <p:cNvPr id="16388" name="Rectangle 4"/>
          <p:cNvSpPr>
            <a:spLocks noGrp="1" noChangeArrowheads="1"/>
          </p:cNvSpPr>
          <p:nvPr>
            <p:ph type="subTitle" idx="1"/>
          </p:nvPr>
        </p:nvSpPr>
        <p:spPr>
          <a:xfrm>
            <a:off x="2010891" y="4286250"/>
            <a:ext cx="4972050" cy="571500"/>
          </a:xfrm>
        </p:spPr>
        <p:txBody>
          <a:bodyPr>
            <a:normAutofit/>
          </a:bodyPr>
          <a:lstStyle/>
          <a:p>
            <a:pPr algn="ctr">
              <a:buFont typeface="Wingdings" pitchFamily="-112" charset="2"/>
              <a:buNone/>
            </a:pPr>
            <a:endParaRPr lang="en-US" sz="2700" dirty="0">
              <a:solidFill>
                <a:schemeClr val="tx2"/>
              </a:solidFill>
              <a:ea typeface="ＭＳ Ｐゴシック" pitchFamily="-112" charset="-128"/>
              <a:cs typeface="ＭＳ Ｐゴシック" pitchFamily="-112" charset="-128"/>
            </a:endParaRPr>
          </a:p>
        </p:txBody>
      </p:sp>
      <p:pic>
        <p:nvPicPr>
          <p:cNvPr id="6" name="Picture 5" descr="disaster-respon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639" y="1074964"/>
            <a:ext cx="6197714" cy="3725515"/>
          </a:xfrm>
          <a:prstGeom prst="rect">
            <a:avLst/>
          </a:prstGeom>
        </p:spPr>
      </p:pic>
    </p:spTree>
    <p:extLst>
      <p:ext uri="{BB962C8B-B14F-4D97-AF65-F5344CB8AC3E}">
        <p14:creationId xmlns:p14="http://schemas.microsoft.com/office/powerpoint/2010/main" val="19230098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p:cNvSpPr>
            <a:spLocks noGrp="1" noChangeArrowheads="1"/>
          </p:cNvSpPr>
          <p:nvPr>
            <p:ph type="ctrTitle"/>
          </p:nvPr>
        </p:nvSpPr>
        <p:spPr>
          <a:xfrm>
            <a:off x="791737" y="285750"/>
            <a:ext cx="7727795" cy="628650"/>
          </a:xfrm>
        </p:spPr>
        <p:txBody>
          <a:bodyPr/>
          <a:lstStyle/>
          <a:p>
            <a:pPr algn="ctr"/>
            <a:r>
              <a:rPr lang="en-US" sz="4050" dirty="0">
                <a:ea typeface="ＭＳ Ｐゴシック" pitchFamily="-112" charset="-128"/>
                <a:cs typeface="ＭＳ Ｐゴシック" pitchFamily="-112" charset="-128"/>
              </a:rPr>
              <a:t>Forgotten People Afar</a:t>
            </a:r>
          </a:p>
        </p:txBody>
      </p:sp>
      <p:sp>
        <p:nvSpPr>
          <p:cNvPr id="16388" name="Rectangle 4"/>
          <p:cNvSpPr>
            <a:spLocks noGrp="1" noChangeArrowheads="1"/>
          </p:cNvSpPr>
          <p:nvPr>
            <p:ph type="subTitle" idx="1"/>
          </p:nvPr>
        </p:nvSpPr>
        <p:spPr>
          <a:xfrm>
            <a:off x="1943100" y="4286250"/>
            <a:ext cx="4972050" cy="571500"/>
          </a:xfrm>
        </p:spPr>
        <p:txBody>
          <a:bodyPr>
            <a:normAutofit/>
          </a:bodyPr>
          <a:lstStyle/>
          <a:p>
            <a:pPr algn="ctr">
              <a:buFont typeface="Wingdings" pitchFamily="-112" charset="2"/>
              <a:buNone/>
            </a:pPr>
            <a:r>
              <a:rPr lang="en-US" sz="2700" dirty="0">
                <a:solidFill>
                  <a:schemeClr val="tx2"/>
                </a:solidFill>
                <a:ea typeface="ＭＳ Ｐゴシック" pitchFamily="-112" charset="-128"/>
                <a:cs typeface="ＭＳ Ｐゴシック" pitchFamily="-112" charset="-128"/>
              </a:rPr>
              <a:t>Nations of Poverty</a:t>
            </a:r>
          </a:p>
        </p:txBody>
      </p:sp>
      <p:pic>
        <p:nvPicPr>
          <p:cNvPr id="6" name="Picture 5"/>
          <p:cNvPicPr>
            <a:picLocks noChangeAspect="1"/>
          </p:cNvPicPr>
          <p:nvPr/>
        </p:nvPicPr>
        <p:blipFill>
          <a:blip r:embed="rId3"/>
          <a:stretch>
            <a:fillRect/>
          </a:stretch>
        </p:blipFill>
        <p:spPr>
          <a:xfrm>
            <a:off x="1428750" y="1085850"/>
            <a:ext cx="6343351" cy="3028950"/>
          </a:xfrm>
          <a:prstGeom prst="rect">
            <a:avLst/>
          </a:prstGeom>
        </p:spPr>
      </p:pic>
    </p:spTree>
    <p:extLst>
      <p:ext uri="{BB962C8B-B14F-4D97-AF65-F5344CB8AC3E}">
        <p14:creationId xmlns:p14="http://schemas.microsoft.com/office/powerpoint/2010/main" val="121148047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816227" y="283921"/>
            <a:ext cx="7536550" cy="571500"/>
          </a:xfrm>
        </p:spPr>
        <p:txBody>
          <a:bodyPr/>
          <a:lstStyle/>
          <a:p>
            <a:pPr algn="ctr" eaLnBrk="1" hangingPunct="1"/>
            <a:r>
              <a:rPr lang="en-US" dirty="0">
                <a:ea typeface="ＭＳ Ｐゴシック" pitchFamily="-105" charset="-128"/>
                <a:cs typeface="ＭＳ Ｐゴシック" pitchFamily="-105" charset="-128"/>
              </a:rPr>
              <a:t>Forgotten People At Home</a:t>
            </a:r>
          </a:p>
        </p:txBody>
      </p:sp>
      <p:pic>
        <p:nvPicPr>
          <p:cNvPr id="4" name="Picture 3">
            <a:extLst>
              <a:ext uri="{FF2B5EF4-FFF2-40B4-BE49-F238E27FC236}">
                <a16:creationId xmlns:a16="http://schemas.microsoft.com/office/drawing/2014/main" id="{3111A186-42B8-B44A-BE86-731E60000E33}"/>
              </a:ext>
            </a:extLst>
          </p:cNvPr>
          <p:cNvPicPr>
            <a:picLocks noChangeAspect="1"/>
          </p:cNvPicPr>
          <p:nvPr/>
        </p:nvPicPr>
        <p:blipFill>
          <a:blip r:embed="rId3"/>
          <a:stretch>
            <a:fillRect/>
          </a:stretch>
        </p:blipFill>
        <p:spPr>
          <a:xfrm>
            <a:off x="1828800" y="1117910"/>
            <a:ext cx="5511404" cy="3100165"/>
          </a:xfrm>
          <a:prstGeom prst="rect">
            <a:avLst/>
          </a:prstGeom>
        </p:spPr>
      </p:pic>
    </p:spTree>
    <p:extLst>
      <p:ext uri="{BB962C8B-B14F-4D97-AF65-F5344CB8AC3E}">
        <p14:creationId xmlns:p14="http://schemas.microsoft.com/office/powerpoint/2010/main" val="23082065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299321" y="227472"/>
            <a:ext cx="6515100" cy="628650"/>
          </a:xfrm>
        </p:spPr>
        <p:txBody>
          <a:bodyPr/>
          <a:lstStyle/>
          <a:p>
            <a:pPr algn="ctr" eaLnBrk="1" hangingPunct="1"/>
            <a:r>
              <a:rPr lang="en-US" sz="3600" b="1" dirty="0">
                <a:ea typeface="ＭＳ Ｐゴシック" pitchFamily="-112" charset="-128"/>
                <a:cs typeface="ＭＳ Ｐゴシック" pitchFamily="-112" charset="-128"/>
              </a:rPr>
              <a:t>“We want to serve!”</a:t>
            </a:r>
          </a:p>
        </p:txBody>
      </p:sp>
      <p:pic>
        <p:nvPicPr>
          <p:cNvPr id="2" name="Picture 1">
            <a:extLst>
              <a:ext uri="{FF2B5EF4-FFF2-40B4-BE49-F238E27FC236}">
                <a16:creationId xmlns:a16="http://schemas.microsoft.com/office/drawing/2014/main" id="{A7845E3F-4BB9-9D44-98D6-29ECECE5B228}"/>
              </a:ext>
            </a:extLst>
          </p:cNvPr>
          <p:cNvPicPr>
            <a:picLocks noChangeAspect="1"/>
          </p:cNvPicPr>
          <p:nvPr/>
        </p:nvPicPr>
        <p:blipFill>
          <a:blip r:embed="rId2"/>
          <a:stretch>
            <a:fillRect/>
          </a:stretch>
        </p:blipFill>
        <p:spPr>
          <a:xfrm>
            <a:off x="1412847" y="1027452"/>
            <a:ext cx="6288120" cy="3433036"/>
          </a:xfrm>
          <a:prstGeom prst="rect">
            <a:avLst/>
          </a:prstGeom>
        </p:spPr>
      </p:pic>
    </p:spTree>
    <p:extLst>
      <p:ext uri="{BB962C8B-B14F-4D97-AF65-F5344CB8AC3E}">
        <p14:creationId xmlns:p14="http://schemas.microsoft.com/office/powerpoint/2010/main" val="355479867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97673" y="402838"/>
            <a:ext cx="7348654" cy="400050"/>
          </a:xfrm>
        </p:spPr>
        <p:txBody>
          <a:bodyPr/>
          <a:lstStyle/>
          <a:p>
            <a:pPr algn="ctr" eaLnBrk="1" hangingPunct="1"/>
            <a:r>
              <a:rPr lang="en-US" sz="3600" dirty="0">
                <a:ea typeface="ＭＳ Ｐゴシック" pitchFamily="-112" charset="-128"/>
                <a:cs typeface="ＭＳ Ｐゴシック" pitchFamily="-112" charset="-128"/>
              </a:rPr>
              <a:t>“But we have questions”</a:t>
            </a:r>
            <a:endParaRPr lang="en-US" sz="3600" dirty="0">
              <a:solidFill>
                <a:schemeClr val="bg1"/>
              </a:solidFill>
              <a:ea typeface="ＭＳ Ｐゴシック" pitchFamily="-112" charset="-128"/>
              <a:cs typeface="ＭＳ Ｐゴシック" pitchFamily="-112" charset="-128"/>
            </a:endParaRPr>
          </a:p>
        </p:txBody>
      </p:sp>
      <p:sp>
        <p:nvSpPr>
          <p:cNvPr id="21507" name="Rectangle 3"/>
          <p:cNvSpPr>
            <a:spLocks noChangeArrowheads="1"/>
          </p:cNvSpPr>
          <p:nvPr/>
        </p:nvSpPr>
        <p:spPr bwMode="auto">
          <a:xfrm>
            <a:off x="1659025" y="1064067"/>
            <a:ext cx="5884775" cy="3942618"/>
          </a:xfrm>
          <a:prstGeom prst="rect">
            <a:avLst/>
          </a:prstGeom>
          <a:noFill/>
          <a:ln w="9525">
            <a:noFill/>
            <a:miter lim="800000"/>
            <a:headEnd/>
            <a:tailEnd/>
          </a:ln>
        </p:spPr>
        <p:txBody>
          <a:bodyPr wrap="square">
            <a:prstTxWarp prst="textNoShape">
              <a:avLst/>
            </a:prstTxWarp>
            <a:spAutoFit/>
          </a:bodyPr>
          <a:lstStyle/>
          <a:p>
            <a:pPr marL="457200" indent="-457200">
              <a:spcBef>
                <a:spcPct val="20000"/>
              </a:spcBef>
              <a:buFont typeface="Arial" panose="020B0604020202020204" pitchFamily="34" charset="0"/>
              <a:buChar char="•"/>
            </a:pPr>
            <a:r>
              <a:rPr lang="en-US" sz="2700" dirty="0">
                <a:solidFill>
                  <a:schemeClr val="tx2"/>
                </a:solidFill>
                <a:latin typeface="Arial" panose="020B0604020202020204" pitchFamily="34" charset="0"/>
              </a:rPr>
              <a:t> Where could we serve?</a:t>
            </a:r>
          </a:p>
          <a:p>
            <a:pPr marL="457200" indent="-457200">
              <a:spcBef>
                <a:spcPct val="20000"/>
              </a:spcBef>
              <a:buFont typeface="Arial" panose="020B0604020202020204" pitchFamily="34" charset="0"/>
              <a:buChar char="•"/>
            </a:pPr>
            <a:r>
              <a:rPr lang="en-US" sz="2700" dirty="0">
                <a:solidFill>
                  <a:schemeClr val="tx2"/>
                </a:solidFill>
                <a:latin typeface="Arial" panose="020B0604020202020204" pitchFamily="34" charset="0"/>
              </a:rPr>
              <a:t> What organization to choose?</a:t>
            </a:r>
          </a:p>
          <a:p>
            <a:pPr marL="457200" indent="-457200">
              <a:spcBef>
                <a:spcPct val="20000"/>
              </a:spcBef>
              <a:buFont typeface="Arial" panose="020B0604020202020204" pitchFamily="34" charset="0"/>
              <a:buChar char="•"/>
            </a:pPr>
            <a:r>
              <a:rPr lang="en-US" sz="2700" dirty="0">
                <a:solidFill>
                  <a:schemeClr val="tx2"/>
                </a:solidFill>
                <a:latin typeface="Arial" panose="020B0604020202020204" pitchFamily="34" charset="0"/>
              </a:rPr>
              <a:t> How to prepare?</a:t>
            </a:r>
          </a:p>
          <a:p>
            <a:pPr marL="457200" indent="-457200">
              <a:spcBef>
                <a:spcPct val="20000"/>
              </a:spcBef>
              <a:buFont typeface="Arial" panose="020B0604020202020204" pitchFamily="34" charset="0"/>
              <a:buChar char="•"/>
            </a:pPr>
            <a:r>
              <a:rPr lang="en-US" sz="2700" dirty="0">
                <a:solidFill>
                  <a:schemeClr val="tx2"/>
                </a:solidFill>
                <a:latin typeface="Arial" panose="020B0604020202020204" pitchFamily="34" charset="0"/>
              </a:rPr>
              <a:t> What skills do we need?</a:t>
            </a:r>
          </a:p>
          <a:p>
            <a:pPr marL="457200" indent="-457200">
              <a:spcBef>
                <a:spcPct val="20000"/>
              </a:spcBef>
              <a:buFont typeface="Arial" panose="020B0604020202020204" pitchFamily="34" charset="0"/>
              <a:buChar char="•"/>
            </a:pPr>
            <a:r>
              <a:rPr lang="en-US" sz="2700" dirty="0">
                <a:solidFill>
                  <a:schemeClr val="tx2"/>
                </a:solidFill>
                <a:latin typeface="Arial" panose="020B0604020202020204" pitchFamily="34" charset="0"/>
              </a:rPr>
              <a:t> How to pay for it?</a:t>
            </a:r>
          </a:p>
          <a:p>
            <a:pPr marL="457200" indent="-457200">
              <a:spcBef>
                <a:spcPct val="20000"/>
              </a:spcBef>
              <a:buFont typeface="Arial" panose="020B0604020202020204" pitchFamily="34" charset="0"/>
              <a:buChar char="•"/>
            </a:pPr>
            <a:r>
              <a:rPr lang="en-US" sz="2700" dirty="0">
                <a:solidFill>
                  <a:schemeClr val="tx2"/>
                </a:solidFill>
                <a:latin typeface="Arial" panose="020B0604020202020204" pitchFamily="34" charset="0"/>
              </a:rPr>
              <a:t> How does family fit in?</a:t>
            </a:r>
          </a:p>
          <a:p>
            <a:pPr marL="457200" indent="-457200">
              <a:spcBef>
                <a:spcPct val="20000"/>
              </a:spcBef>
              <a:buFont typeface="Arial" panose="020B0604020202020204" pitchFamily="34" charset="0"/>
              <a:buChar char="•"/>
            </a:pPr>
            <a:r>
              <a:rPr lang="en-US" sz="2700" dirty="0">
                <a:solidFill>
                  <a:schemeClr val="tx2"/>
                </a:solidFill>
                <a:latin typeface="Arial" panose="020B0604020202020204" pitchFamily="34" charset="0"/>
              </a:rPr>
              <a:t> What about language?</a:t>
            </a:r>
          </a:p>
          <a:p>
            <a:pPr eaLnBrk="1" hangingPunct="1">
              <a:spcBef>
                <a:spcPct val="20000"/>
              </a:spcBef>
            </a:pPr>
            <a:endParaRPr lang="en-US" sz="2400" dirty="0">
              <a:solidFill>
                <a:schemeClr val="tx2"/>
              </a:solidFill>
              <a:latin typeface="Arial" panose="020B0604020202020204" pitchFamily="34" charset="0"/>
            </a:endParaRPr>
          </a:p>
        </p:txBody>
      </p:sp>
    </p:spTree>
    <p:extLst>
      <p:ext uri="{BB962C8B-B14F-4D97-AF65-F5344CB8AC3E}">
        <p14:creationId xmlns:p14="http://schemas.microsoft.com/office/powerpoint/2010/main" val="137986637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body" orient="vert" idx="1"/>
          </p:nvPr>
        </p:nvSpPr>
        <p:spPr>
          <a:xfrm rot="16200000">
            <a:off x="3600450" y="1535906"/>
            <a:ext cx="1943100" cy="4972050"/>
          </a:xfrm>
        </p:spPr>
        <p:txBody>
          <a:bodyPr/>
          <a:lstStyle/>
          <a:p>
            <a:pPr algn="ctr" eaLnBrk="1" hangingPunct="1">
              <a:buFont typeface="Wingdings" pitchFamily="-112" charset="2"/>
              <a:buNone/>
            </a:pPr>
            <a:r>
              <a:rPr lang="en-US" sz="2700" i="1" dirty="0">
                <a:solidFill>
                  <a:schemeClr val="tx2"/>
                </a:solidFill>
                <a:ea typeface="ＭＳ Ｐゴシック" pitchFamily="-112" charset="-128"/>
                <a:cs typeface="ＭＳ Ｐゴシック" pitchFamily="-112" charset="-128"/>
              </a:rPr>
              <a:t>   “Equipping healthcare professionals &amp; students to serve the forgotten”</a:t>
            </a:r>
            <a:endParaRPr lang="en-US" dirty="0">
              <a:solidFill>
                <a:schemeClr val="tx2"/>
              </a:solidFill>
              <a:ea typeface="ＭＳ Ｐゴシック" pitchFamily="-112" charset="-128"/>
              <a:cs typeface="ＭＳ Ｐゴシック" pitchFamily="-112" charset="-128"/>
            </a:endParaRPr>
          </a:p>
        </p:txBody>
      </p:sp>
      <p:pic>
        <p:nvPicPr>
          <p:cNvPr id="2" name="Picture 1" descr="inmed_logo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725" y="967823"/>
            <a:ext cx="6328550" cy="1784651"/>
          </a:xfrm>
          <a:prstGeom prst="rect">
            <a:avLst/>
          </a:prstGeom>
        </p:spPr>
      </p:pic>
    </p:spTree>
    <p:extLst>
      <p:ext uri="{BB962C8B-B14F-4D97-AF65-F5344CB8AC3E}">
        <p14:creationId xmlns:p14="http://schemas.microsoft.com/office/powerpoint/2010/main" val="247822905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p:cNvSpPr>
            <a:spLocks noGrp="1" noChangeArrowheads="1"/>
          </p:cNvSpPr>
          <p:nvPr>
            <p:ph type="subTitle" sz="quarter" idx="1"/>
          </p:nvPr>
        </p:nvSpPr>
        <p:spPr>
          <a:xfrm>
            <a:off x="1865111" y="4525108"/>
            <a:ext cx="5413777" cy="414882"/>
          </a:xfrm>
        </p:spPr>
        <p:txBody>
          <a:bodyPr/>
          <a:lstStyle/>
          <a:p>
            <a:pPr algn="ctr"/>
            <a:r>
              <a:rPr lang="en-US" dirty="0">
                <a:solidFill>
                  <a:schemeClr val="tx2"/>
                </a:solidFill>
              </a:rPr>
              <a:t>Each spring in Kansas City, Missouri</a:t>
            </a:r>
          </a:p>
        </p:txBody>
      </p:sp>
      <p:pic>
        <p:nvPicPr>
          <p:cNvPr id="7" name="Picture 6">
            <a:extLst>
              <a:ext uri="{FF2B5EF4-FFF2-40B4-BE49-F238E27FC236}">
                <a16:creationId xmlns:a16="http://schemas.microsoft.com/office/drawing/2014/main" id="{1C7BE697-D6F7-EA40-A55D-AFD43E428840}"/>
              </a:ext>
            </a:extLst>
          </p:cNvPr>
          <p:cNvPicPr>
            <a:picLocks noChangeAspect="1"/>
          </p:cNvPicPr>
          <p:nvPr/>
        </p:nvPicPr>
        <p:blipFill>
          <a:blip r:embed="rId3"/>
          <a:stretch>
            <a:fillRect/>
          </a:stretch>
        </p:blipFill>
        <p:spPr>
          <a:xfrm>
            <a:off x="2265351" y="100360"/>
            <a:ext cx="4333404" cy="4296541"/>
          </a:xfrm>
          <a:prstGeom prst="rect">
            <a:avLst/>
          </a:prstGeom>
        </p:spPr>
      </p:pic>
    </p:spTree>
    <p:extLst>
      <p:ext uri="{BB962C8B-B14F-4D97-AF65-F5344CB8AC3E}">
        <p14:creationId xmlns:p14="http://schemas.microsoft.com/office/powerpoint/2010/main" val="121315512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10903" y="209617"/>
            <a:ext cx="6122194" cy="628650"/>
          </a:xfrm>
        </p:spPr>
        <p:txBody>
          <a:bodyPr/>
          <a:lstStyle/>
          <a:p>
            <a:pPr algn="ctr"/>
            <a:br>
              <a:rPr lang="en-US" b="1" dirty="0">
                <a:ea typeface="ＭＳ Ｐゴシック" pitchFamily="-112" charset="-128"/>
                <a:cs typeface="ＭＳ Ｐゴシック" pitchFamily="-112" charset="-128"/>
              </a:rPr>
            </a:br>
            <a:r>
              <a:rPr lang="en-US" b="1" dirty="0">
                <a:ea typeface="ＭＳ Ｐゴシック" pitchFamily="-112" charset="-128"/>
                <a:cs typeface="ＭＳ Ｐゴシック" pitchFamily="-112" charset="-128"/>
              </a:rPr>
              <a:t>Professional Certificate </a:t>
            </a:r>
            <a:r>
              <a:rPr lang="en-US" dirty="0">
                <a:ea typeface="ＭＳ Ｐゴシック" pitchFamily="-112" charset="-128"/>
                <a:cs typeface="ＭＳ Ｐゴシック" pitchFamily="-112" charset="-128"/>
              </a:rPr>
              <a:t>Courses</a:t>
            </a:r>
          </a:p>
        </p:txBody>
      </p:sp>
      <p:sp>
        <p:nvSpPr>
          <p:cNvPr id="31747" name="Rectangle 3"/>
          <p:cNvSpPr>
            <a:spLocks noGrp="1" noChangeArrowheads="1"/>
          </p:cNvSpPr>
          <p:nvPr>
            <p:ph idx="1"/>
          </p:nvPr>
        </p:nvSpPr>
        <p:spPr>
          <a:xfrm>
            <a:off x="2203847" y="1390583"/>
            <a:ext cx="5429250" cy="3543300"/>
          </a:xfrm>
        </p:spPr>
        <p:txBody>
          <a:bodyPr>
            <a:noAutofit/>
          </a:bodyPr>
          <a:lstStyle/>
          <a:p>
            <a:pPr marL="342900" lvl="1" indent="-342900">
              <a:lnSpc>
                <a:spcPct val="100000"/>
              </a:lnSpc>
              <a:spcBef>
                <a:spcPts val="0"/>
              </a:spcBef>
              <a:buSzPct val="75000"/>
            </a:pPr>
            <a:r>
              <a:rPr lang="en-US" sz="2400" dirty="0">
                <a:solidFill>
                  <a:schemeClr val="tx2"/>
                </a:solidFill>
              </a:rPr>
              <a:t>Ultrasound</a:t>
            </a:r>
          </a:p>
          <a:p>
            <a:pPr marL="342900" lvl="1" indent="-342900">
              <a:lnSpc>
                <a:spcPct val="100000"/>
              </a:lnSpc>
              <a:spcBef>
                <a:spcPts val="0"/>
              </a:spcBef>
              <a:buSzPct val="75000"/>
            </a:pPr>
            <a:r>
              <a:rPr lang="en-US" sz="2400" dirty="0">
                <a:solidFill>
                  <a:schemeClr val="tx2"/>
                </a:solidFill>
              </a:rPr>
              <a:t>Newborn Resuscitation</a:t>
            </a:r>
          </a:p>
          <a:p>
            <a:pPr marL="342900" lvl="1" indent="-342900">
              <a:lnSpc>
                <a:spcPct val="100000"/>
              </a:lnSpc>
              <a:spcBef>
                <a:spcPts val="0"/>
              </a:spcBef>
              <a:buSzPct val="75000"/>
            </a:pPr>
            <a:r>
              <a:rPr lang="en-US" sz="2400" dirty="0">
                <a:solidFill>
                  <a:schemeClr val="tx2"/>
                </a:solidFill>
              </a:rPr>
              <a:t>Complicated Obstetrics</a:t>
            </a:r>
          </a:p>
          <a:p>
            <a:pPr marL="342900" lvl="1" indent="-342900">
              <a:lnSpc>
                <a:spcPct val="100000"/>
              </a:lnSpc>
              <a:spcBef>
                <a:spcPts val="0"/>
              </a:spcBef>
              <a:buSzPct val="75000"/>
            </a:pPr>
            <a:r>
              <a:rPr lang="en-US" sz="2400" dirty="0">
                <a:solidFill>
                  <a:schemeClr val="tx2"/>
                </a:solidFill>
              </a:rPr>
              <a:t>Diseases of Poverty</a:t>
            </a:r>
          </a:p>
          <a:p>
            <a:pPr marL="342900" lvl="1" indent="-342900">
              <a:lnSpc>
                <a:spcPct val="100000"/>
              </a:lnSpc>
              <a:spcBef>
                <a:spcPts val="0"/>
              </a:spcBef>
              <a:buSzPct val="75000"/>
            </a:pPr>
            <a:r>
              <a:rPr lang="en-US" sz="2400" dirty="0">
                <a:solidFill>
                  <a:schemeClr val="tx2"/>
                </a:solidFill>
              </a:rPr>
              <a:t>International HIV Medicine</a:t>
            </a:r>
          </a:p>
          <a:p>
            <a:pPr marL="342900" lvl="1" indent="-342900">
              <a:lnSpc>
                <a:spcPct val="100000"/>
              </a:lnSpc>
              <a:spcBef>
                <a:spcPts val="0"/>
              </a:spcBef>
              <a:buSzPct val="75000"/>
            </a:pPr>
            <a:r>
              <a:rPr lang="en-US" sz="2400" dirty="0">
                <a:solidFill>
                  <a:schemeClr val="tx2"/>
                </a:solidFill>
              </a:rPr>
              <a:t>International Public Health</a:t>
            </a:r>
          </a:p>
          <a:p>
            <a:pPr marL="342900" lvl="1" indent="-342900">
              <a:lnSpc>
                <a:spcPct val="100000"/>
              </a:lnSpc>
              <a:spcBef>
                <a:spcPts val="0"/>
              </a:spcBef>
              <a:buSzPct val="75000"/>
            </a:pPr>
            <a:r>
              <a:rPr lang="en-US" sz="2400" dirty="0">
                <a:solidFill>
                  <a:schemeClr val="tx2"/>
                </a:solidFill>
              </a:rPr>
              <a:t>Cross-Cultural Skills</a:t>
            </a:r>
          </a:p>
          <a:p>
            <a:pPr marL="342900" lvl="1" indent="-342900">
              <a:lnSpc>
                <a:spcPct val="100000"/>
              </a:lnSpc>
              <a:spcBef>
                <a:spcPts val="0"/>
              </a:spcBef>
              <a:buSzPct val="75000"/>
            </a:pPr>
            <a:r>
              <a:rPr lang="en-US" sz="2400" dirty="0">
                <a:solidFill>
                  <a:schemeClr val="tx2"/>
                </a:solidFill>
              </a:rPr>
              <a:t>Disaster Management</a:t>
            </a:r>
          </a:p>
          <a:p>
            <a:pPr marL="342900" lvl="1" indent="-342900">
              <a:lnSpc>
                <a:spcPct val="100000"/>
              </a:lnSpc>
              <a:spcBef>
                <a:spcPts val="0"/>
              </a:spcBef>
              <a:buSzPct val="75000"/>
            </a:pPr>
            <a:r>
              <a:rPr lang="en-US" sz="2400" dirty="0">
                <a:solidFill>
                  <a:schemeClr val="tx2"/>
                </a:solidFill>
              </a:rPr>
              <a:t>And more!</a:t>
            </a:r>
          </a:p>
        </p:txBody>
      </p:sp>
    </p:spTree>
    <p:extLst>
      <p:ext uri="{BB962C8B-B14F-4D97-AF65-F5344CB8AC3E}">
        <p14:creationId xmlns:p14="http://schemas.microsoft.com/office/powerpoint/2010/main" val="187586412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Location</a:t>
            </a:r>
          </a:p>
        </p:txBody>
      </p:sp>
      <p:sp>
        <p:nvSpPr>
          <p:cNvPr id="2" name="Content Placeholder 1"/>
          <p:cNvSpPr>
            <a:spLocks noGrp="1"/>
          </p:cNvSpPr>
          <p:nvPr>
            <p:ph idx="1"/>
          </p:nvPr>
        </p:nvSpPr>
        <p:spPr>
          <a:xfrm>
            <a:off x="1485900" y="1408205"/>
            <a:ext cx="6172200" cy="3394472"/>
          </a:xfrm>
        </p:spPr>
        <p:txBody>
          <a:bodyPr/>
          <a:lstStyle/>
          <a:p>
            <a:r>
              <a:rPr lang="en-US" dirty="0">
                <a:solidFill>
                  <a:schemeClr val="tx2"/>
                </a:solidFill>
              </a:rPr>
              <a:t>Describe the health of the community of your INMED Training Site. Include community demographics, health behavior, and health problems, and how these are connected with income, education, and access to healthcare.</a:t>
            </a:r>
          </a:p>
        </p:txBody>
      </p:sp>
    </p:spTree>
    <p:extLst>
      <p:ext uri="{BB962C8B-B14F-4D97-AF65-F5344CB8AC3E}">
        <p14:creationId xmlns:p14="http://schemas.microsoft.com/office/powerpoint/2010/main" val="10832631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371600" y="396660"/>
            <a:ext cx="6407280" cy="857250"/>
          </a:xfrm>
        </p:spPr>
        <p:txBody>
          <a:bodyPr/>
          <a:lstStyle/>
          <a:p>
            <a:pPr algn="ctr">
              <a:lnSpc>
                <a:spcPct val="100000"/>
              </a:lnSpc>
            </a:pPr>
            <a:r>
              <a:rPr lang="en-US" sz="2400" b="1" dirty="0">
                <a:ea typeface="ＭＳ Ｐゴシック" pitchFamily="-112" charset="-128"/>
                <a:cs typeface="ＭＳ Ｐゴシック" pitchFamily="-112" charset="-128"/>
              </a:rPr>
              <a:t>Service-Learning/Rotations in Medicine, Nursing, and Public Health</a:t>
            </a:r>
            <a:endParaRPr lang="en-US" sz="2400" dirty="0">
              <a:ea typeface="ＭＳ Ｐゴシック" pitchFamily="-112" charset="-128"/>
              <a:cs typeface="ＭＳ Ｐゴシック" pitchFamily="-112" charset="-128"/>
            </a:endParaRPr>
          </a:p>
        </p:txBody>
      </p:sp>
      <p:sp>
        <p:nvSpPr>
          <p:cNvPr id="32771" name="Rectangle 3"/>
          <p:cNvSpPr>
            <a:spLocks noGrp="1" noChangeArrowheads="1"/>
          </p:cNvSpPr>
          <p:nvPr>
            <p:ph type="body" idx="1"/>
          </p:nvPr>
        </p:nvSpPr>
        <p:spPr/>
        <p:txBody>
          <a:bodyPr/>
          <a:lstStyle/>
          <a:p>
            <a:pPr>
              <a:lnSpc>
                <a:spcPct val="90000"/>
              </a:lnSpc>
            </a:pPr>
            <a:endParaRPr lang="en-US" sz="1500" dirty="0">
              <a:ea typeface="ＭＳ Ｐゴシック" pitchFamily="-112" charset="-128"/>
              <a:cs typeface="ＭＳ Ｐゴシック" pitchFamily="-112" charset="-128"/>
            </a:endParaRPr>
          </a:p>
          <a:p>
            <a:pPr>
              <a:lnSpc>
                <a:spcPct val="90000"/>
              </a:lnSpc>
            </a:pPr>
            <a:endParaRPr lang="en-US" sz="1500" dirty="0">
              <a:ea typeface="ＭＳ Ｐゴシック" pitchFamily="-112" charset="-128"/>
              <a:cs typeface="ＭＳ Ｐゴシック" pitchFamily="-112" charset="-128"/>
            </a:endParaRPr>
          </a:p>
        </p:txBody>
      </p:sp>
      <p:sp>
        <p:nvSpPr>
          <p:cNvPr id="32772" name="Content Placeholder 5"/>
          <p:cNvSpPr>
            <a:spLocks noGrp="1"/>
          </p:cNvSpPr>
          <p:nvPr>
            <p:ph sz="half" idx="4294967295"/>
          </p:nvPr>
        </p:nvSpPr>
        <p:spPr>
          <a:xfrm>
            <a:off x="1510064" y="1510777"/>
            <a:ext cx="3030141" cy="2963466"/>
          </a:xfrm>
          <a:prstGeom prst="rect">
            <a:avLst/>
          </a:prstGeom>
        </p:spPr>
        <p:txBody>
          <a:bodyPr>
            <a:normAutofit fontScale="85000" lnSpcReduction="20000"/>
          </a:bodyPr>
          <a:lstStyle/>
          <a:p>
            <a:pPr marL="0" indent="0">
              <a:spcBef>
                <a:spcPts val="0"/>
              </a:spcBef>
              <a:buNone/>
            </a:pPr>
            <a:r>
              <a:rPr lang="en-US" u="sng" dirty="0">
                <a:solidFill>
                  <a:schemeClr val="tx2"/>
                </a:solidFill>
                <a:ea typeface="ＭＳ Ｐゴシック" pitchFamily="-112" charset="-128"/>
                <a:cs typeface="ＭＳ Ｐゴシック" pitchFamily="-112" charset="-128"/>
              </a:rPr>
              <a:t>Africa</a:t>
            </a:r>
          </a:p>
          <a:p>
            <a:pPr marL="0">
              <a:spcBef>
                <a:spcPts val="0"/>
              </a:spcBef>
            </a:pPr>
            <a:r>
              <a:rPr lang="en-US" dirty="0">
                <a:solidFill>
                  <a:schemeClr val="tx2"/>
                </a:solidFill>
                <a:ea typeface="ＭＳ Ｐゴシック" pitchFamily="-112" charset="-128"/>
                <a:cs typeface="ＭＳ Ｐゴシック" pitchFamily="-112" charset="-128"/>
              </a:rPr>
              <a:t>Angola</a:t>
            </a:r>
          </a:p>
          <a:p>
            <a:pPr marL="0">
              <a:spcBef>
                <a:spcPts val="0"/>
              </a:spcBef>
            </a:pPr>
            <a:r>
              <a:rPr lang="en-US" dirty="0">
                <a:solidFill>
                  <a:schemeClr val="tx2"/>
                </a:solidFill>
                <a:ea typeface="ＭＳ Ｐゴシック" pitchFamily="-112" charset="-128"/>
                <a:cs typeface="ＭＳ Ｐゴシック" pitchFamily="-112" charset="-128"/>
              </a:rPr>
              <a:t>Cameroon</a:t>
            </a:r>
          </a:p>
          <a:p>
            <a:pPr marL="0">
              <a:spcBef>
                <a:spcPts val="0"/>
              </a:spcBef>
            </a:pPr>
            <a:r>
              <a:rPr lang="en-US" dirty="0">
                <a:solidFill>
                  <a:schemeClr val="tx2"/>
                </a:solidFill>
                <a:ea typeface="ＭＳ Ｐゴシック" pitchFamily="-112" charset="-128"/>
                <a:cs typeface="ＭＳ Ｐゴシック" pitchFamily="-112" charset="-128"/>
              </a:rPr>
              <a:t>Ethiopia</a:t>
            </a:r>
          </a:p>
          <a:p>
            <a:pPr marL="0">
              <a:spcBef>
                <a:spcPts val="0"/>
              </a:spcBef>
            </a:pPr>
            <a:r>
              <a:rPr lang="en-US" dirty="0">
                <a:solidFill>
                  <a:schemeClr val="tx2"/>
                </a:solidFill>
                <a:ea typeface="ＭＳ Ｐゴシック" pitchFamily="-112" charset="-128"/>
                <a:cs typeface="ＭＳ Ｐゴシック" pitchFamily="-112" charset="-128"/>
              </a:rPr>
              <a:t>Ghana</a:t>
            </a:r>
          </a:p>
          <a:p>
            <a:pPr marL="0">
              <a:spcBef>
                <a:spcPts val="0"/>
              </a:spcBef>
            </a:pPr>
            <a:r>
              <a:rPr lang="en-US" dirty="0">
                <a:solidFill>
                  <a:schemeClr val="tx2"/>
                </a:solidFill>
                <a:ea typeface="ＭＳ Ｐゴシック" pitchFamily="-112" charset="-128"/>
                <a:cs typeface="ＭＳ Ｐゴシック" pitchFamily="-112" charset="-128"/>
              </a:rPr>
              <a:t>China</a:t>
            </a:r>
          </a:p>
          <a:p>
            <a:pPr marL="0">
              <a:spcBef>
                <a:spcPts val="0"/>
              </a:spcBef>
            </a:pPr>
            <a:r>
              <a:rPr lang="en-US" dirty="0">
                <a:solidFill>
                  <a:schemeClr val="tx2"/>
                </a:solidFill>
                <a:ea typeface="ＭＳ Ｐゴシック" pitchFamily="-112" charset="-128"/>
                <a:cs typeface="ＭＳ Ｐゴシック" pitchFamily="-112" charset="-128"/>
              </a:rPr>
              <a:t>Kenya</a:t>
            </a:r>
          </a:p>
          <a:p>
            <a:pPr marL="0">
              <a:spcBef>
                <a:spcPts val="0"/>
              </a:spcBef>
            </a:pPr>
            <a:r>
              <a:rPr lang="en-US" dirty="0">
                <a:solidFill>
                  <a:schemeClr val="tx2"/>
                </a:solidFill>
                <a:ea typeface="ＭＳ Ｐゴシック" pitchFamily="-112" charset="-128"/>
                <a:cs typeface="ＭＳ Ｐゴシック" pitchFamily="-112" charset="-128"/>
              </a:rPr>
              <a:t>South Africa</a:t>
            </a:r>
          </a:p>
          <a:p>
            <a:pPr marL="0">
              <a:spcBef>
                <a:spcPts val="0"/>
              </a:spcBef>
            </a:pPr>
            <a:r>
              <a:rPr lang="en-US" dirty="0">
                <a:solidFill>
                  <a:schemeClr val="tx2"/>
                </a:solidFill>
                <a:ea typeface="ＭＳ Ｐゴシック" pitchFamily="-112" charset="-128"/>
                <a:cs typeface="ＭＳ Ｐゴシック" pitchFamily="-112" charset="-128"/>
              </a:rPr>
              <a:t>Tanzania</a:t>
            </a:r>
          </a:p>
          <a:p>
            <a:pPr marL="0">
              <a:spcBef>
                <a:spcPts val="0"/>
              </a:spcBef>
            </a:pPr>
            <a:r>
              <a:rPr lang="en-US" dirty="0">
                <a:solidFill>
                  <a:schemeClr val="tx2"/>
                </a:solidFill>
                <a:ea typeface="ＭＳ Ｐゴシック" pitchFamily="-112" charset="-128"/>
                <a:cs typeface="ＭＳ Ｐゴシック" pitchFamily="-112" charset="-128"/>
              </a:rPr>
              <a:t>Uganda</a:t>
            </a:r>
          </a:p>
          <a:p>
            <a:pPr marL="0">
              <a:spcBef>
                <a:spcPts val="0"/>
              </a:spcBef>
            </a:pPr>
            <a:r>
              <a:rPr lang="en-US" dirty="0">
                <a:solidFill>
                  <a:schemeClr val="tx2"/>
                </a:solidFill>
                <a:ea typeface="ＭＳ Ｐゴシック" pitchFamily="-112" charset="-128"/>
                <a:cs typeface="ＭＳ Ｐゴシック" pitchFamily="-112" charset="-128"/>
              </a:rPr>
              <a:t>Zambia</a:t>
            </a:r>
          </a:p>
        </p:txBody>
      </p:sp>
      <p:sp>
        <p:nvSpPr>
          <p:cNvPr id="32773" name="Text Placeholder 6"/>
          <p:cNvSpPr>
            <a:spLocks noGrp="1"/>
          </p:cNvSpPr>
          <p:nvPr>
            <p:ph type="body" sz="quarter" idx="3"/>
          </p:nvPr>
        </p:nvSpPr>
        <p:spPr>
          <a:xfrm>
            <a:off x="5322051" y="4134658"/>
            <a:ext cx="2698262" cy="479822"/>
          </a:xfrm>
        </p:spPr>
        <p:txBody>
          <a:bodyPr/>
          <a:lstStyle/>
          <a:p>
            <a:pPr algn="ctr">
              <a:lnSpc>
                <a:spcPct val="100000"/>
              </a:lnSpc>
              <a:spcBef>
                <a:spcPts val="0"/>
              </a:spcBef>
            </a:pPr>
            <a:r>
              <a:rPr lang="en-US" dirty="0" err="1">
                <a:solidFill>
                  <a:schemeClr val="tx2"/>
                </a:solidFill>
                <a:ea typeface="ＭＳ Ｐゴシック" pitchFamily="-112" charset="-128"/>
                <a:cs typeface="ＭＳ Ｐゴシック" pitchFamily="-112" charset="-128"/>
              </a:rPr>
              <a:t>Kudjip</a:t>
            </a:r>
            <a:r>
              <a:rPr lang="en-US" dirty="0">
                <a:solidFill>
                  <a:schemeClr val="tx2"/>
                </a:solidFill>
                <a:ea typeface="ＭＳ Ｐゴシック" pitchFamily="-112" charset="-128"/>
                <a:cs typeface="ＭＳ Ｐゴシック" pitchFamily="-112" charset="-128"/>
              </a:rPr>
              <a:t> Nazarene Hospital, Papua New Guinea</a:t>
            </a:r>
          </a:p>
        </p:txBody>
      </p:sp>
      <p:sp>
        <p:nvSpPr>
          <p:cNvPr id="32774" name="Content Placeholder 7"/>
          <p:cNvSpPr>
            <a:spLocks noGrp="1"/>
          </p:cNvSpPr>
          <p:nvPr>
            <p:ph sz="quarter" idx="4294967295"/>
          </p:nvPr>
        </p:nvSpPr>
        <p:spPr>
          <a:xfrm>
            <a:off x="3486151" y="1502520"/>
            <a:ext cx="1912365" cy="2963466"/>
          </a:xfrm>
          <a:prstGeom prst="rect">
            <a:avLst/>
          </a:prstGeom>
        </p:spPr>
        <p:txBody>
          <a:bodyPr>
            <a:noAutofit/>
          </a:bodyPr>
          <a:lstStyle/>
          <a:p>
            <a:pPr marL="0" indent="0">
              <a:lnSpc>
                <a:spcPct val="100000"/>
              </a:lnSpc>
              <a:spcBef>
                <a:spcPts val="0"/>
              </a:spcBef>
              <a:buNone/>
            </a:pPr>
            <a:r>
              <a:rPr lang="en-US" sz="1700" u="sng" dirty="0">
                <a:solidFill>
                  <a:schemeClr val="tx2"/>
                </a:solidFill>
                <a:ea typeface="ＭＳ Ｐゴシック" pitchFamily="-112" charset="-128"/>
                <a:cs typeface="ＭＳ Ｐゴシック" pitchFamily="-112" charset="-128"/>
              </a:rPr>
              <a:t>Asia</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Bangladesh</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China</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India</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Macau</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Pakistan</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Philippines</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PNG</a:t>
            </a:r>
          </a:p>
          <a:p>
            <a:pPr marL="0">
              <a:lnSpc>
                <a:spcPct val="100000"/>
              </a:lnSpc>
              <a:spcBef>
                <a:spcPts val="0"/>
              </a:spcBef>
            </a:pPr>
            <a:r>
              <a:rPr lang="en-US" sz="1700" dirty="0">
                <a:solidFill>
                  <a:schemeClr val="tx2"/>
                </a:solidFill>
                <a:ea typeface="ＭＳ Ｐゴシック" pitchFamily="-112" charset="-128"/>
                <a:cs typeface="ＭＳ Ｐゴシック" pitchFamily="-112" charset="-128"/>
              </a:rPr>
              <a:t>Russia</a:t>
            </a:r>
          </a:p>
        </p:txBody>
      </p:sp>
      <p:pic>
        <p:nvPicPr>
          <p:cNvPr id="2" name="Picture 1" descr="x-ray curios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018" y="1774866"/>
            <a:ext cx="2310329" cy="1928045"/>
          </a:xfrm>
          <a:prstGeom prst="rect">
            <a:avLst/>
          </a:prstGeom>
        </p:spPr>
      </p:pic>
    </p:spTree>
    <p:extLst>
      <p:ext uri="{BB962C8B-B14F-4D97-AF65-F5344CB8AC3E}">
        <p14:creationId xmlns:p14="http://schemas.microsoft.com/office/powerpoint/2010/main" val="2861859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371600" y="342900"/>
            <a:ext cx="6400800" cy="857250"/>
          </a:xfrm>
        </p:spPr>
        <p:txBody>
          <a:bodyPr/>
          <a:lstStyle/>
          <a:p>
            <a:pPr algn="ctr">
              <a:lnSpc>
                <a:spcPct val="100000"/>
              </a:lnSpc>
            </a:pPr>
            <a:r>
              <a:rPr lang="en-US" sz="2400" b="1" dirty="0">
                <a:ea typeface="ＭＳ Ｐゴシック" pitchFamily="-112" charset="-128"/>
                <a:cs typeface="ＭＳ Ｐゴシック" pitchFamily="-112" charset="-128"/>
              </a:rPr>
              <a:t>Service-Learning/Rotations in Medicine, Nursing and Public Health</a:t>
            </a:r>
            <a:endParaRPr lang="en-US" sz="2400" dirty="0">
              <a:ea typeface="ＭＳ Ｐゴシック" pitchFamily="-112" charset="-128"/>
              <a:cs typeface="ＭＳ Ｐゴシック" pitchFamily="-112" charset="-128"/>
            </a:endParaRPr>
          </a:p>
        </p:txBody>
      </p:sp>
      <p:sp>
        <p:nvSpPr>
          <p:cNvPr id="32772" name="Content Placeholder 5"/>
          <p:cNvSpPr>
            <a:spLocks noGrp="1"/>
          </p:cNvSpPr>
          <p:nvPr>
            <p:ph sz="half" idx="4294967295"/>
          </p:nvPr>
        </p:nvSpPr>
        <p:spPr>
          <a:xfrm>
            <a:off x="1771650" y="1432134"/>
            <a:ext cx="2900711" cy="2963466"/>
          </a:xfrm>
          <a:prstGeom prst="rect">
            <a:avLst/>
          </a:prstGeom>
        </p:spPr>
        <p:txBody>
          <a:bodyPr>
            <a:normAutofit fontScale="85000" lnSpcReduction="10000"/>
          </a:bodyPr>
          <a:lstStyle/>
          <a:p>
            <a:pPr marL="0" indent="0">
              <a:spcBef>
                <a:spcPts val="0"/>
              </a:spcBef>
              <a:buNone/>
            </a:pPr>
            <a:r>
              <a:rPr lang="en-US" u="sng" dirty="0">
                <a:solidFill>
                  <a:schemeClr val="tx2"/>
                </a:solidFill>
                <a:ea typeface="ＭＳ Ｐゴシック" pitchFamily="-112" charset="-128"/>
                <a:cs typeface="ＭＳ Ｐゴシック" pitchFamily="-112" charset="-128"/>
              </a:rPr>
              <a:t>Americas</a:t>
            </a:r>
          </a:p>
          <a:p>
            <a:pPr marL="0">
              <a:spcBef>
                <a:spcPts val="0"/>
              </a:spcBef>
            </a:pPr>
            <a:r>
              <a:rPr lang="en-US" dirty="0">
                <a:solidFill>
                  <a:schemeClr val="tx2"/>
                </a:solidFill>
                <a:ea typeface="ＭＳ Ｐゴシック" pitchFamily="-112" charset="-128"/>
                <a:cs typeface="ＭＳ Ｐゴシック" pitchFamily="-112" charset="-128"/>
              </a:rPr>
              <a:t>Dominican Rep</a:t>
            </a:r>
          </a:p>
          <a:p>
            <a:pPr marL="0">
              <a:spcBef>
                <a:spcPts val="0"/>
              </a:spcBef>
            </a:pPr>
            <a:r>
              <a:rPr lang="en-US" dirty="0">
                <a:solidFill>
                  <a:schemeClr val="tx2"/>
                </a:solidFill>
                <a:ea typeface="ＭＳ Ｐゴシック" pitchFamily="-112" charset="-128"/>
                <a:cs typeface="ＭＳ Ｐゴシック" pitchFamily="-112" charset="-128"/>
              </a:rPr>
              <a:t>Ecuador</a:t>
            </a:r>
          </a:p>
          <a:p>
            <a:pPr marL="0">
              <a:spcBef>
                <a:spcPts val="0"/>
              </a:spcBef>
            </a:pPr>
            <a:r>
              <a:rPr lang="en-US" dirty="0">
                <a:solidFill>
                  <a:schemeClr val="tx2"/>
                </a:solidFill>
                <a:ea typeface="ＭＳ Ｐゴシック" pitchFamily="-112" charset="-128"/>
                <a:cs typeface="ＭＳ Ｐゴシック" pitchFamily="-112" charset="-128"/>
              </a:rPr>
              <a:t>Guatemala</a:t>
            </a:r>
          </a:p>
          <a:p>
            <a:pPr marL="0">
              <a:spcBef>
                <a:spcPts val="0"/>
              </a:spcBef>
            </a:pPr>
            <a:r>
              <a:rPr lang="en-US" dirty="0">
                <a:solidFill>
                  <a:schemeClr val="tx2"/>
                </a:solidFill>
                <a:ea typeface="ＭＳ Ｐゴシック" pitchFamily="-112" charset="-128"/>
                <a:cs typeface="ＭＳ Ｐゴシック" pitchFamily="-112" charset="-128"/>
              </a:rPr>
              <a:t>Haiti</a:t>
            </a:r>
          </a:p>
          <a:p>
            <a:pPr marL="0">
              <a:spcBef>
                <a:spcPts val="0"/>
              </a:spcBef>
            </a:pPr>
            <a:r>
              <a:rPr lang="en-US" dirty="0">
                <a:solidFill>
                  <a:schemeClr val="tx2"/>
                </a:solidFill>
                <a:ea typeface="ＭＳ Ｐゴシック" pitchFamily="-112" charset="-128"/>
                <a:cs typeface="ＭＳ Ｐゴシック" pitchFamily="-112" charset="-128"/>
              </a:rPr>
              <a:t>Honduras</a:t>
            </a:r>
          </a:p>
          <a:p>
            <a:pPr marL="0">
              <a:spcBef>
                <a:spcPts val="0"/>
              </a:spcBef>
            </a:pPr>
            <a:r>
              <a:rPr lang="en-US" dirty="0">
                <a:solidFill>
                  <a:schemeClr val="tx2"/>
                </a:solidFill>
                <a:ea typeface="ＭＳ Ｐゴシック" pitchFamily="-112" charset="-128"/>
                <a:cs typeface="ＭＳ Ｐゴシック" pitchFamily="-112" charset="-128"/>
              </a:rPr>
              <a:t>USA</a:t>
            </a:r>
          </a:p>
          <a:p>
            <a:pPr marL="0" indent="0">
              <a:spcBef>
                <a:spcPts val="0"/>
              </a:spcBef>
              <a:buNone/>
            </a:pPr>
            <a:r>
              <a:rPr lang="en-US" u="sng" dirty="0">
                <a:solidFill>
                  <a:schemeClr val="tx2"/>
                </a:solidFill>
                <a:ea typeface="ＭＳ Ｐゴシック" pitchFamily="-112" charset="-128"/>
                <a:cs typeface="ＭＳ Ｐゴシック" pitchFamily="-112" charset="-128"/>
              </a:rPr>
              <a:t>Middle East</a:t>
            </a:r>
          </a:p>
          <a:p>
            <a:pPr marL="0">
              <a:spcBef>
                <a:spcPts val="0"/>
              </a:spcBef>
            </a:pPr>
            <a:r>
              <a:rPr lang="en-US" dirty="0">
                <a:solidFill>
                  <a:schemeClr val="tx2"/>
                </a:solidFill>
                <a:ea typeface="ＭＳ Ｐゴシック" pitchFamily="-112" charset="-128"/>
                <a:cs typeface="ＭＳ Ｐゴシック" pitchFamily="-112" charset="-128"/>
              </a:rPr>
              <a:t>Jordan</a:t>
            </a:r>
          </a:p>
          <a:p>
            <a:pPr marL="0">
              <a:spcBef>
                <a:spcPts val="0"/>
              </a:spcBef>
            </a:pPr>
            <a:r>
              <a:rPr lang="en-US" dirty="0">
                <a:solidFill>
                  <a:schemeClr val="tx2"/>
                </a:solidFill>
                <a:ea typeface="ＭＳ Ｐゴシック" pitchFamily="-112" charset="-128"/>
                <a:cs typeface="ＭＳ Ｐゴシック" pitchFamily="-112" charset="-128"/>
              </a:rPr>
              <a:t>UAE</a:t>
            </a:r>
          </a:p>
          <a:p>
            <a:pPr>
              <a:lnSpc>
                <a:spcPct val="90000"/>
              </a:lnSpc>
              <a:buNone/>
            </a:pPr>
            <a:endParaRPr lang="en-US" dirty="0">
              <a:solidFill>
                <a:schemeClr val="tx2"/>
              </a:solidFill>
              <a:ea typeface="ＭＳ Ｐゴシック" pitchFamily="-112" charset="-128"/>
              <a:cs typeface="ＭＳ Ｐゴシック" pitchFamily="-112" charset="-128"/>
            </a:endParaRPr>
          </a:p>
          <a:p>
            <a:endParaRPr lang="en-US" dirty="0">
              <a:ea typeface="ＭＳ Ｐゴシック" pitchFamily="-112" charset="-128"/>
              <a:cs typeface="ＭＳ Ｐゴシック" pitchFamily="-112" charset="-128"/>
            </a:endParaRPr>
          </a:p>
        </p:txBody>
      </p:sp>
      <p:sp>
        <p:nvSpPr>
          <p:cNvPr id="32773" name="Text Placeholder 6"/>
          <p:cNvSpPr>
            <a:spLocks noGrp="1"/>
          </p:cNvSpPr>
          <p:nvPr>
            <p:ph type="body" sz="quarter" idx="3"/>
          </p:nvPr>
        </p:nvSpPr>
        <p:spPr>
          <a:xfrm>
            <a:off x="4514850" y="4155689"/>
            <a:ext cx="3257550" cy="479822"/>
          </a:xfrm>
        </p:spPr>
        <p:txBody>
          <a:bodyPr/>
          <a:lstStyle/>
          <a:p>
            <a:pPr algn="ctr">
              <a:lnSpc>
                <a:spcPct val="100000"/>
              </a:lnSpc>
              <a:spcBef>
                <a:spcPts val="0"/>
              </a:spcBef>
            </a:pPr>
            <a:r>
              <a:rPr lang="en-US" dirty="0" err="1">
                <a:solidFill>
                  <a:schemeClr val="tx2"/>
                </a:solidFill>
                <a:ea typeface="ＭＳ Ｐゴシック" pitchFamily="-112" charset="-128"/>
                <a:cs typeface="ＭＳ Ｐゴシック" pitchFamily="-112" charset="-128"/>
              </a:rPr>
              <a:t>Clinica</a:t>
            </a:r>
            <a:r>
              <a:rPr lang="en-US" dirty="0">
                <a:solidFill>
                  <a:schemeClr val="tx2"/>
                </a:solidFill>
                <a:ea typeface="ＭＳ Ｐゴシック" pitchFamily="-112" charset="-128"/>
                <a:cs typeface="ＭＳ Ｐゴシック" pitchFamily="-112" charset="-128"/>
              </a:rPr>
              <a:t> </a:t>
            </a:r>
            <a:r>
              <a:rPr lang="en-US" dirty="0" err="1">
                <a:solidFill>
                  <a:schemeClr val="tx2"/>
                </a:solidFill>
                <a:ea typeface="ＭＳ Ｐゴシック" pitchFamily="-112" charset="-128"/>
                <a:cs typeface="ＭＳ Ｐゴシック" pitchFamily="-112" charset="-128"/>
              </a:rPr>
              <a:t>Evangelica</a:t>
            </a:r>
            <a:r>
              <a:rPr lang="en-US" dirty="0">
                <a:solidFill>
                  <a:schemeClr val="tx2"/>
                </a:solidFill>
                <a:ea typeface="ＭＳ Ｐゴシック" pitchFamily="-112" charset="-128"/>
                <a:cs typeface="ＭＳ Ｐゴシック" pitchFamily="-112" charset="-128"/>
              </a:rPr>
              <a:t> Morava, </a:t>
            </a:r>
          </a:p>
          <a:p>
            <a:pPr algn="ctr">
              <a:lnSpc>
                <a:spcPct val="100000"/>
              </a:lnSpc>
              <a:spcBef>
                <a:spcPts val="0"/>
              </a:spcBef>
            </a:pPr>
            <a:r>
              <a:rPr lang="en-US" dirty="0">
                <a:solidFill>
                  <a:schemeClr val="tx2"/>
                </a:solidFill>
                <a:ea typeface="ＭＳ Ｐゴシック" pitchFamily="-112" charset="-128"/>
                <a:cs typeface="ＭＳ Ｐゴシック" pitchFamily="-112" charset="-128"/>
              </a:rPr>
              <a:t>Honduras</a:t>
            </a:r>
          </a:p>
        </p:txBody>
      </p:sp>
      <p:pic>
        <p:nvPicPr>
          <p:cNvPr id="4" name="Picture 3" descr="A picture containing grass, person, tree, outdoor&#10;&#10;Description automatically generated">
            <a:extLst>
              <a:ext uri="{FF2B5EF4-FFF2-40B4-BE49-F238E27FC236}">
                <a16:creationId xmlns:a16="http://schemas.microsoft.com/office/drawing/2014/main" id="{6045B09F-1F33-4F47-A305-0E19083BCA87}"/>
              </a:ext>
            </a:extLst>
          </p:cNvPr>
          <p:cNvPicPr>
            <a:picLocks noChangeAspect="1"/>
          </p:cNvPicPr>
          <p:nvPr/>
        </p:nvPicPr>
        <p:blipFill>
          <a:blip r:embed="rId3"/>
          <a:stretch>
            <a:fillRect/>
          </a:stretch>
        </p:blipFill>
        <p:spPr>
          <a:xfrm>
            <a:off x="5121847" y="1545804"/>
            <a:ext cx="2003783" cy="2149892"/>
          </a:xfrm>
          <a:prstGeom prst="rect">
            <a:avLst/>
          </a:prstGeom>
        </p:spPr>
      </p:pic>
    </p:spTree>
    <p:extLst>
      <p:ext uri="{BB962C8B-B14F-4D97-AF65-F5344CB8AC3E}">
        <p14:creationId xmlns:p14="http://schemas.microsoft.com/office/powerpoint/2010/main" val="1765780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77088" y="546942"/>
            <a:ext cx="6122194" cy="817960"/>
          </a:xfrm>
        </p:spPr>
        <p:txBody>
          <a:bodyPr/>
          <a:lstStyle/>
          <a:p>
            <a:pPr algn="ctr"/>
            <a:r>
              <a:rPr lang="en-US" sz="3200" dirty="0"/>
              <a:t>Earn Esteemed Credentials</a:t>
            </a:r>
          </a:p>
        </p:txBody>
      </p:sp>
      <p:pic>
        <p:nvPicPr>
          <p:cNvPr id="4" name="Picture 3" descr="A picture containing text, clipart&#10;&#10;Description automatically generated">
            <a:extLst>
              <a:ext uri="{FF2B5EF4-FFF2-40B4-BE49-F238E27FC236}">
                <a16:creationId xmlns:a16="http://schemas.microsoft.com/office/drawing/2014/main" id="{4CCE0BE7-F9BD-2643-A475-984DC2B94B0E}"/>
              </a:ext>
            </a:extLst>
          </p:cNvPr>
          <p:cNvPicPr>
            <a:picLocks noChangeAspect="1"/>
          </p:cNvPicPr>
          <p:nvPr/>
        </p:nvPicPr>
        <p:blipFill>
          <a:blip r:embed="rId3"/>
          <a:stretch>
            <a:fillRect/>
          </a:stretch>
        </p:blipFill>
        <p:spPr>
          <a:xfrm>
            <a:off x="713678" y="1868698"/>
            <a:ext cx="7449015" cy="1963035"/>
          </a:xfrm>
          <a:prstGeom prst="rect">
            <a:avLst/>
          </a:prstGeom>
        </p:spPr>
      </p:pic>
    </p:spTree>
    <p:extLst>
      <p:ext uri="{BB962C8B-B14F-4D97-AF65-F5344CB8AC3E}">
        <p14:creationId xmlns:p14="http://schemas.microsoft.com/office/powerpoint/2010/main" val="21099188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10903" y="474396"/>
            <a:ext cx="6122194" cy="817960"/>
          </a:xfrm>
        </p:spPr>
        <p:txBody>
          <a:bodyPr/>
          <a:lstStyle/>
          <a:p>
            <a:r>
              <a:rPr lang="en-US" sz="4950" dirty="0"/>
              <a:t>www.inmed.us</a:t>
            </a:r>
            <a:endParaRPr lang="en-US" sz="4950" dirty="0">
              <a:ea typeface="ＭＳ Ｐゴシック" pitchFamily="-112" charset="-128"/>
              <a:cs typeface="ＭＳ Ｐゴシック" pitchFamily="-112" charset="-128"/>
            </a:endParaRPr>
          </a:p>
        </p:txBody>
      </p:sp>
      <p:sp>
        <p:nvSpPr>
          <p:cNvPr id="45059" name="Vertical Text Placeholder 5"/>
          <p:cNvSpPr>
            <a:spLocks noGrp="1"/>
          </p:cNvSpPr>
          <p:nvPr>
            <p:ph type="body" orient="vert" idx="1"/>
          </p:nvPr>
        </p:nvSpPr>
        <p:spPr>
          <a:xfrm rot="16200000">
            <a:off x="3633252" y="987921"/>
            <a:ext cx="1635452" cy="6218805"/>
          </a:xfrm>
        </p:spPr>
        <p:txBody>
          <a:bodyPr>
            <a:noAutofit/>
          </a:bodyPr>
          <a:lstStyle/>
          <a:p>
            <a:pPr marL="0" algn="ctr">
              <a:spcBef>
                <a:spcPts val="0"/>
              </a:spcBef>
              <a:buFont typeface="Wingdings" pitchFamily="-112" charset="2"/>
              <a:buNone/>
            </a:pPr>
            <a:r>
              <a:rPr lang="en-US" sz="2200" dirty="0">
                <a:solidFill>
                  <a:schemeClr val="tx2"/>
                </a:solidFill>
                <a:ea typeface="ＭＳ Ｐゴシック" pitchFamily="-112" charset="-128"/>
                <a:cs typeface="ＭＳ Ｐゴシック" pitchFamily="-112" charset="-128"/>
              </a:rPr>
              <a:t>2340 E. Meyer Blvd, Building 1, Suite 338 </a:t>
            </a:r>
          </a:p>
          <a:p>
            <a:pPr marL="0" algn="ctr">
              <a:spcBef>
                <a:spcPts val="0"/>
              </a:spcBef>
              <a:buFont typeface="Wingdings" pitchFamily="-112" charset="2"/>
              <a:buNone/>
            </a:pPr>
            <a:r>
              <a:rPr lang="en-US" sz="2200" dirty="0">
                <a:solidFill>
                  <a:schemeClr val="tx2"/>
                </a:solidFill>
                <a:ea typeface="ＭＳ Ｐゴシック" pitchFamily="-112" charset="-128"/>
                <a:cs typeface="ＭＳ Ｐゴシック" pitchFamily="-112" charset="-128"/>
              </a:rPr>
              <a:t>Kansas City MO 64132</a:t>
            </a:r>
            <a:br>
              <a:rPr lang="en-US" sz="2200" dirty="0">
                <a:solidFill>
                  <a:schemeClr val="tx2"/>
                </a:solidFill>
                <a:ea typeface="ＭＳ Ｐゴシック" pitchFamily="-112" charset="-128"/>
                <a:cs typeface="ＭＳ Ｐゴシック" pitchFamily="-112" charset="-128"/>
              </a:rPr>
            </a:br>
            <a:r>
              <a:rPr lang="en-US" sz="2200" dirty="0">
                <a:solidFill>
                  <a:schemeClr val="tx2"/>
                </a:solidFill>
                <a:ea typeface="ＭＳ Ｐゴシック" pitchFamily="-112" charset="-128"/>
                <a:cs typeface="ＭＳ Ｐゴシック" pitchFamily="-112" charset="-128"/>
              </a:rPr>
              <a:t>816-444-6400 ~ </a:t>
            </a:r>
            <a:r>
              <a:rPr lang="en-US" sz="2200" dirty="0" err="1">
                <a:solidFill>
                  <a:schemeClr val="tx2"/>
                </a:solidFill>
                <a:ea typeface="ＭＳ Ｐゴシック" pitchFamily="-112" charset="-128"/>
                <a:cs typeface="ＭＳ Ｐゴシック" pitchFamily="-112" charset="-128"/>
              </a:rPr>
              <a:t>office@inmed.us</a:t>
            </a:r>
            <a:br>
              <a:rPr lang="en-US" sz="2200" dirty="0">
                <a:solidFill>
                  <a:schemeClr val="tx2"/>
                </a:solidFill>
                <a:ea typeface="ＭＳ Ｐゴシック" pitchFamily="-112" charset="-128"/>
                <a:cs typeface="ＭＳ Ｐゴシック" pitchFamily="-112" charset="-128"/>
              </a:rPr>
            </a:br>
            <a:endParaRPr lang="en-US" sz="2200" dirty="0">
              <a:solidFill>
                <a:schemeClr val="tx2"/>
              </a:solidFill>
              <a:ea typeface="ＭＳ Ｐゴシック" pitchFamily="-112" charset="-128"/>
              <a:cs typeface="ＭＳ Ｐゴシック" pitchFamily="-112" charset="-128"/>
            </a:endParaRPr>
          </a:p>
        </p:txBody>
      </p:sp>
      <p:pic>
        <p:nvPicPr>
          <p:cNvPr id="2" name="Picture 1" descr="inmed_logo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6114" y="1716947"/>
            <a:ext cx="4549727" cy="1283024"/>
          </a:xfrm>
          <a:prstGeom prst="rect">
            <a:avLst/>
          </a:prstGeom>
        </p:spPr>
      </p:pic>
    </p:spTree>
    <p:extLst>
      <p:ext uri="{BB962C8B-B14F-4D97-AF65-F5344CB8AC3E}">
        <p14:creationId xmlns:p14="http://schemas.microsoft.com/office/powerpoint/2010/main" val="35457470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Services Provided</a:t>
            </a:r>
          </a:p>
        </p:txBody>
      </p:sp>
      <p:sp>
        <p:nvSpPr>
          <p:cNvPr id="2" name="Content Placeholder 1"/>
          <p:cNvSpPr>
            <a:spLocks noGrp="1"/>
          </p:cNvSpPr>
          <p:nvPr>
            <p:ph idx="1"/>
          </p:nvPr>
        </p:nvSpPr>
        <p:spPr>
          <a:xfrm>
            <a:off x="1485900" y="1382799"/>
            <a:ext cx="6172200" cy="3394472"/>
          </a:xfrm>
        </p:spPr>
        <p:txBody>
          <a:bodyPr/>
          <a:lstStyle/>
          <a:p>
            <a:r>
              <a:rPr lang="en-US" dirty="0">
                <a:solidFill>
                  <a:schemeClr val="tx2"/>
                </a:solidFill>
              </a:rPr>
              <a:t>Describe the healthcare services provided at your INMED Training Site. How are these influenced by funding, staffing, and community acceptability?</a:t>
            </a:r>
          </a:p>
        </p:txBody>
      </p:sp>
    </p:spTree>
    <p:extLst>
      <p:ext uri="{BB962C8B-B14F-4D97-AF65-F5344CB8AC3E}">
        <p14:creationId xmlns:p14="http://schemas.microsoft.com/office/powerpoint/2010/main" val="16532144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Role</a:t>
            </a:r>
          </a:p>
        </p:txBody>
      </p:sp>
      <p:sp>
        <p:nvSpPr>
          <p:cNvPr id="3" name="Content Placeholder 2"/>
          <p:cNvSpPr>
            <a:spLocks noGrp="1"/>
          </p:cNvSpPr>
          <p:nvPr>
            <p:ph idx="1"/>
          </p:nvPr>
        </p:nvSpPr>
        <p:spPr>
          <a:xfrm>
            <a:off x="1485900" y="1382799"/>
            <a:ext cx="6172200" cy="3394472"/>
          </a:xfrm>
        </p:spPr>
        <p:txBody>
          <a:bodyPr/>
          <a:lstStyle/>
          <a:p>
            <a:r>
              <a:rPr lang="en-US" dirty="0">
                <a:solidFill>
                  <a:schemeClr val="tx2"/>
                </a:solidFill>
              </a:rPr>
              <a:t>Describe your role at this Training Site, including an explanation of your responsibilities and typical daily activities.</a:t>
            </a:r>
          </a:p>
        </p:txBody>
      </p:sp>
    </p:spTree>
    <p:extLst>
      <p:ext uri="{BB962C8B-B14F-4D97-AF65-F5344CB8AC3E}">
        <p14:creationId xmlns:p14="http://schemas.microsoft.com/office/powerpoint/2010/main" val="71208558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Powerful Experience</a:t>
            </a:r>
          </a:p>
        </p:txBody>
      </p:sp>
      <p:sp>
        <p:nvSpPr>
          <p:cNvPr id="3" name="Content Placeholder 2"/>
          <p:cNvSpPr>
            <a:spLocks noGrp="1"/>
          </p:cNvSpPr>
          <p:nvPr>
            <p:ph idx="1"/>
          </p:nvPr>
        </p:nvSpPr>
        <p:spPr>
          <a:xfrm>
            <a:off x="1485900" y="1298189"/>
            <a:ext cx="6172200" cy="3394472"/>
          </a:xfrm>
        </p:spPr>
        <p:txBody>
          <a:bodyPr/>
          <a:lstStyle/>
          <a:p>
            <a:r>
              <a:rPr lang="en-US" dirty="0">
                <a:solidFill>
                  <a:schemeClr val="tx2"/>
                </a:solidFill>
              </a:rPr>
              <a:t>Please share a specific, personal story from your experience that might inspire someone to engage in healthcare for forgotten people.</a:t>
            </a:r>
          </a:p>
        </p:txBody>
      </p:sp>
    </p:spTree>
    <p:extLst>
      <p:ext uri="{BB962C8B-B14F-4D97-AF65-F5344CB8AC3E}">
        <p14:creationId xmlns:p14="http://schemas.microsoft.com/office/powerpoint/2010/main" val="38612851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Struggles</a:t>
            </a:r>
          </a:p>
        </p:txBody>
      </p:sp>
      <p:sp>
        <p:nvSpPr>
          <p:cNvPr id="3" name="Content Placeholder 2"/>
          <p:cNvSpPr>
            <a:spLocks noGrp="1"/>
          </p:cNvSpPr>
          <p:nvPr>
            <p:ph idx="1"/>
          </p:nvPr>
        </p:nvSpPr>
        <p:spPr>
          <a:xfrm>
            <a:off x="1485900" y="1298189"/>
            <a:ext cx="6172200" cy="3394472"/>
          </a:xfrm>
        </p:spPr>
        <p:txBody>
          <a:bodyPr/>
          <a:lstStyle/>
          <a:p>
            <a:r>
              <a:rPr lang="en-US" dirty="0">
                <a:solidFill>
                  <a:schemeClr val="tx2"/>
                </a:solidFill>
              </a:rPr>
              <a:t>What kind of personal struggles or challenges did you face during this experience? These may include, for example, cultural shock, cultural misunderstandings, ethical dilemmas, language barriers, and adaptation to low-resource healthcare. Cite a particular example that was vexing to you and what would be potential solutions to this situation.</a:t>
            </a:r>
          </a:p>
        </p:txBody>
      </p:sp>
    </p:spTree>
    <p:extLst>
      <p:ext uri="{BB962C8B-B14F-4D97-AF65-F5344CB8AC3E}">
        <p14:creationId xmlns:p14="http://schemas.microsoft.com/office/powerpoint/2010/main" val="24665725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a:t>
            </a:r>
          </a:p>
        </p:txBody>
      </p:sp>
      <p:sp>
        <p:nvSpPr>
          <p:cNvPr id="3" name="Content Placeholder 2"/>
          <p:cNvSpPr>
            <a:spLocks noGrp="1"/>
          </p:cNvSpPr>
          <p:nvPr>
            <p:ph idx="1"/>
          </p:nvPr>
        </p:nvSpPr>
        <p:spPr>
          <a:xfrm>
            <a:off x="1485900" y="1284184"/>
            <a:ext cx="6172200" cy="3394472"/>
          </a:xfrm>
        </p:spPr>
        <p:txBody>
          <a:bodyPr/>
          <a:lstStyle/>
          <a:p>
            <a:r>
              <a:rPr lang="en-US" dirty="0">
                <a:solidFill>
                  <a:schemeClr val="tx2"/>
                </a:solidFill>
              </a:rPr>
              <a:t>Imagine yourself beginning a new healthcare work in a similar community. How would you begin? What interventions would you advocate first?</a:t>
            </a:r>
          </a:p>
        </p:txBody>
      </p:sp>
    </p:spTree>
    <p:extLst>
      <p:ext uri="{BB962C8B-B14F-4D97-AF65-F5344CB8AC3E}">
        <p14:creationId xmlns:p14="http://schemas.microsoft.com/office/powerpoint/2010/main" val="36037774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Health Perspective</a:t>
            </a:r>
          </a:p>
        </p:txBody>
      </p:sp>
      <p:sp>
        <p:nvSpPr>
          <p:cNvPr id="3" name="Content Placeholder 2"/>
          <p:cNvSpPr>
            <a:spLocks noGrp="1"/>
          </p:cNvSpPr>
          <p:nvPr>
            <p:ph idx="1"/>
          </p:nvPr>
        </p:nvSpPr>
        <p:spPr>
          <a:xfrm>
            <a:off x="1485900" y="1298189"/>
            <a:ext cx="6172200" cy="3394472"/>
          </a:xfrm>
        </p:spPr>
        <p:txBody>
          <a:bodyPr/>
          <a:lstStyle/>
          <a:p>
            <a:r>
              <a:rPr lang="en-US" dirty="0">
                <a:solidFill>
                  <a:schemeClr val="tx2"/>
                </a:solidFill>
              </a:rPr>
              <a:t>What is one of the greatest threats to world health today? You can focus on diseases, behaviors, or policies. Describe what actions could effectively combat this threat.</a:t>
            </a:r>
          </a:p>
        </p:txBody>
      </p:sp>
    </p:spTree>
    <p:extLst>
      <p:ext uri="{BB962C8B-B14F-4D97-AF65-F5344CB8AC3E}">
        <p14:creationId xmlns:p14="http://schemas.microsoft.com/office/powerpoint/2010/main" val="14430439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Motivation</a:t>
            </a:r>
          </a:p>
        </p:txBody>
      </p:sp>
      <p:sp>
        <p:nvSpPr>
          <p:cNvPr id="3" name="Content Placeholder 2"/>
          <p:cNvSpPr>
            <a:spLocks noGrp="1"/>
          </p:cNvSpPr>
          <p:nvPr>
            <p:ph idx="1"/>
          </p:nvPr>
        </p:nvSpPr>
        <p:spPr>
          <a:xfrm>
            <a:off x="1485900" y="1326199"/>
            <a:ext cx="6172200" cy="3394472"/>
          </a:xfrm>
        </p:spPr>
        <p:txBody>
          <a:bodyPr/>
          <a:lstStyle/>
          <a:p>
            <a:r>
              <a:rPr lang="en-US" dirty="0">
                <a:solidFill>
                  <a:schemeClr val="tx2"/>
                </a:solidFill>
              </a:rPr>
              <a:t>What personally motivates you to promote healthcare for marginalized people?</a:t>
            </a:r>
          </a:p>
        </p:txBody>
      </p:sp>
    </p:spTree>
    <p:extLst>
      <p:ext uri="{BB962C8B-B14F-4D97-AF65-F5344CB8AC3E}">
        <p14:creationId xmlns:p14="http://schemas.microsoft.com/office/powerpoint/2010/main" val="3895987868"/>
      </p:ext>
    </p:extLst>
  </p:cSld>
  <p:clrMapOvr>
    <a:masterClrMapping/>
  </p:clrMapOvr>
  <p:transition>
    <p:fade/>
  </p:transition>
</p:sld>
</file>

<file path=ppt/theme/theme1.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0"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MED Learner Presentation Template" id="{36355CCC-51C1-C144-9062-1B2B21889B25}" vid="{A3C7A02E-C1EF-0C4F-861D-42CA6C1326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Bold Stripes</Template>
  <TotalTime>0</TotalTime>
  <Words>684</Words>
  <Application>Microsoft Macintosh PowerPoint</Application>
  <PresentationFormat>On-screen Show (16:9)</PresentationFormat>
  <Paragraphs>103</Paragraphs>
  <Slides>23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Helvetica</vt:lpstr>
      <vt:lpstr>Raleway</vt:lpstr>
      <vt:lpstr>Times</vt:lpstr>
      <vt:lpstr>Wingdings</vt:lpstr>
      <vt:lpstr>Bold Stripes</vt:lpstr>
      <vt:lpstr>My INMED International Healthcare Experience</vt:lpstr>
      <vt:lpstr>Location</vt:lpstr>
      <vt:lpstr>Services Provided</vt:lpstr>
      <vt:lpstr>My Role</vt:lpstr>
      <vt:lpstr>A Powerful Experience</vt:lpstr>
      <vt:lpstr>Personal Struggles</vt:lpstr>
      <vt:lpstr>Next Time</vt:lpstr>
      <vt:lpstr>Global Health Perspective</vt:lpstr>
      <vt:lpstr>Your Motivation</vt:lpstr>
      <vt:lpstr>Your Recommendations</vt:lpstr>
      <vt:lpstr>PowerPoint Presentation</vt:lpstr>
      <vt:lpstr>Our Needy World</vt:lpstr>
      <vt:lpstr>Forgotten People Afar</vt:lpstr>
      <vt:lpstr>Forgotten People At Home</vt:lpstr>
      <vt:lpstr>“We want to serve!”</vt:lpstr>
      <vt:lpstr>“But we have questions”</vt:lpstr>
      <vt:lpstr>PowerPoint Presentation</vt:lpstr>
      <vt:lpstr>PowerPoint Presentation</vt:lpstr>
      <vt:lpstr> Professional Certificate Courses</vt:lpstr>
      <vt:lpstr>Service-Learning/Rotations in Medicine, Nursing, and Public Health</vt:lpstr>
      <vt:lpstr>Service-Learning/Rotations in Medicine, Nursing and Public Health</vt:lpstr>
      <vt:lpstr>Earn Esteemed Credentials</vt:lpstr>
      <vt:lpstr>www.inmed.us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INMED International Healthcare Experience</dc:title>
  <dc:creator>Nicholas Comninellis</dc:creator>
  <cp:lastModifiedBy>Nicholas Comninellis</cp:lastModifiedBy>
  <cp:revision>2</cp:revision>
  <cp:lastPrinted>2007-10-30T19:27:10Z</cp:lastPrinted>
  <dcterms:created xsi:type="dcterms:W3CDTF">2021-04-10T16:58:54Z</dcterms:created>
  <dcterms:modified xsi:type="dcterms:W3CDTF">2021-04-10T16:59:52Z</dcterms:modified>
</cp:coreProperties>
</file>